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1000"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609666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27a77ecf9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27a77ecf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27a77ecf9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27a77ecf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27a77ecf9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27a77ecf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27a77ecf9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27a77ecf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d33c5009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4d33c5009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27a77ecf9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27a77ecf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27a77ecf9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27a77ecf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27a77ecf9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27a77ecf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27a77ecf9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27a77ecf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27a77ecf9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27a77ecf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27a77ecf9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27a77ecf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1UwsQ0vAqQU&amp;feature=youtu.be" TargetMode="External"/><Relationship Id="rId4" Type="http://schemas.openxmlformats.org/officeDocument/2006/relationships/hyperlink" Target="https://docs.google.com/document/d/1ofno5GKkzcmN_XpFahZMwOIVTVpiZWeKQKtAj64fNzw/edit?usp=sharing" TargetMode="External"/><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dMsz3XxOqvkTI9gAMV83K_6-gwhWKuGKxvqWNWT_dYU/edit?usp=sharing" TargetMode="External"/><Relationship Id="rId4" Type="http://schemas.openxmlformats.org/officeDocument/2006/relationships/hyperlink" Target="https://drive.google.com/open?id=1RY8P0Jyj7dMkYOttRGgZ9xFaGw4MSeKv" TargetMode="External"/><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document/d/1PbYWEeNn4DVkl4wfx0wAgcboR3vtKN7rDSk_gqfDSos/edit?usp=sharing" TargetMode="External"/><Relationship Id="rId4" Type="http://schemas.openxmlformats.org/officeDocument/2006/relationships/hyperlink" Target="http://www.youtube.com/watch?v=cISXDXWQUDA" TargetMode="External"/><Relationship Id="rId5" Type="http://schemas.openxmlformats.org/officeDocument/2006/relationships/image" Target="../media/image2.jp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s://docs.google.com/document/d/1EgL5hFcBqu1rDC39F43RmRRMa2HSJBwK6gnvI32Cpn0/edit?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s://docs.google.com/document/d/1Fggsiu4dm3VQbjE_5m5fVckTaU7hYF_q0FvNQVLPkgg/edit?usp=shar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p8j2l-3TxTg" TargetMode="External"/><Relationship Id="rId4" Type="http://schemas.openxmlformats.org/officeDocument/2006/relationships/image" Target="../media/image3.jp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7NhEQ3RIV8-mDYUeqYFrBMNunqzew2ct3rm1VrDxul0/edit?usp=sharing" TargetMode="External"/><Relationship Id="rId4" Type="http://schemas.openxmlformats.org/officeDocument/2006/relationships/hyperlink" Target="https://www.youtube.com/watch?v=TKsmSwzuuBc" TargetMode="External"/><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b-z_jpIMf2c" TargetMode="External"/><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www.theguardian.com/childrens-books-site/gallery/2015/jan/30/human-rights-in-pictures-we-are-all-born-free-amnes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PT Sans Narrow"/>
                <a:ea typeface="PT Sans Narrow"/>
                <a:cs typeface="PT Sans Narrow"/>
                <a:sym typeface="PT Sans Narrow"/>
              </a:rPr>
              <a:t>Bi -Weekly ELA Activities</a:t>
            </a:r>
            <a:endParaRPr>
              <a:latin typeface="PT Sans Narrow"/>
              <a:ea typeface="PT Sans Narrow"/>
              <a:cs typeface="PT Sans Narrow"/>
              <a:sym typeface="PT Sans Narrow"/>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T Sans Narrow"/>
                <a:ea typeface="PT Sans Narrow"/>
                <a:cs typeface="PT Sans Narrow"/>
                <a:sym typeface="PT Sans Narrow"/>
              </a:rPr>
              <a:t>Weeks of April 6th to April 17th </a:t>
            </a:r>
            <a:endParaRPr>
              <a:latin typeface="PT Sans Narrow"/>
              <a:ea typeface="PT Sans Narrow"/>
              <a:cs typeface="PT Sans Narrow"/>
              <a:sym typeface="PT Sans Narrow"/>
            </a:endParaRPr>
          </a:p>
          <a:p>
            <a:pPr marL="0" lvl="0" indent="0" algn="ctr" rtl="0">
              <a:spcBef>
                <a:spcPts val="0"/>
              </a:spcBef>
              <a:spcAft>
                <a:spcPts val="0"/>
              </a:spcAft>
              <a:buNone/>
            </a:pPr>
            <a:endParaRPr>
              <a:latin typeface="PT Sans Narrow"/>
              <a:ea typeface="PT Sans Narrow"/>
              <a:cs typeface="PT Sans Narrow"/>
              <a:sym typeface="PT Sans Narrow"/>
            </a:endParaRPr>
          </a:p>
          <a:p>
            <a:pPr marL="0" lvl="0" indent="0" algn="r" rtl="0">
              <a:spcBef>
                <a:spcPts val="0"/>
              </a:spcBef>
              <a:spcAft>
                <a:spcPts val="0"/>
              </a:spcAft>
              <a:buNone/>
            </a:pPr>
            <a:r>
              <a:rPr lang="en">
                <a:latin typeface="Bree Serif"/>
                <a:ea typeface="Bree Serif"/>
                <a:cs typeface="Bree Serif"/>
                <a:sym typeface="Bree Serif"/>
              </a:rPr>
              <a:t>Topic of Focus:</a:t>
            </a:r>
            <a:r>
              <a:rPr lang="en">
                <a:latin typeface="Permanent Marker"/>
                <a:ea typeface="Permanent Marker"/>
                <a:cs typeface="Permanent Marker"/>
                <a:sym typeface="Permanent Marker"/>
              </a:rPr>
              <a:t> Children’s Rights</a:t>
            </a:r>
            <a:endParaRPr>
              <a:latin typeface="Permanent Marker"/>
              <a:ea typeface="Permanent Marker"/>
              <a:cs typeface="Permanent Marker"/>
              <a:sym typeface="Permanent Marker"/>
            </a:endParaRPr>
          </a:p>
        </p:txBody>
      </p:sp>
      <p:pic>
        <p:nvPicPr>
          <p:cNvPr id="56" name="Google Shape;56;p13"/>
          <p:cNvPicPr preferRelativeResize="0"/>
          <p:nvPr/>
        </p:nvPicPr>
        <p:blipFill>
          <a:blip r:embed="rId3">
            <a:alphaModFix/>
          </a:blip>
          <a:stretch>
            <a:fillRect/>
          </a:stretch>
        </p:blipFill>
        <p:spPr>
          <a:xfrm>
            <a:off x="390188" y="2797175"/>
            <a:ext cx="2028825" cy="2247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p:nvPr/>
        </p:nvSpPr>
        <p:spPr>
          <a:xfrm>
            <a:off x="295025" y="282175"/>
            <a:ext cx="8542500" cy="936300"/>
          </a:xfrm>
          <a:prstGeom prst="rect">
            <a:avLst/>
          </a:prstGeom>
          <a:solidFill>
            <a:srgbClr val="00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T Sans Narrow"/>
                <a:ea typeface="PT Sans Narrow"/>
                <a:cs typeface="PT Sans Narrow"/>
                <a:sym typeface="PT Sans Narrow"/>
              </a:rPr>
              <a:t> Wednesday</a:t>
            </a:r>
            <a:endParaRPr sz="4800">
              <a:latin typeface="PT Sans Narrow"/>
              <a:ea typeface="PT Sans Narrow"/>
              <a:cs typeface="PT Sans Narrow"/>
              <a:sym typeface="PT Sans Narrow"/>
            </a:endParaRPr>
          </a:p>
        </p:txBody>
      </p:sp>
      <p:sp>
        <p:nvSpPr>
          <p:cNvPr id="124" name="Google Shape;124;p22"/>
          <p:cNvSpPr txBox="1"/>
          <p:nvPr/>
        </p:nvSpPr>
        <p:spPr>
          <a:xfrm>
            <a:off x="295025" y="1410925"/>
            <a:ext cx="3989100" cy="33861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t>Reading Activity:</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Edwin Article: What are Human Rights Issues?</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Search it in Edwin :) </a:t>
            </a:r>
            <a:endParaRPr sz="2400"/>
          </a:p>
          <a:p>
            <a:pPr marL="0" lvl="0" indent="0" algn="l" rtl="0">
              <a:spcBef>
                <a:spcPts val="0"/>
              </a:spcBef>
              <a:spcAft>
                <a:spcPts val="0"/>
              </a:spcAft>
              <a:buNone/>
            </a:pPr>
            <a:endParaRPr sz="1200"/>
          </a:p>
          <a:p>
            <a:pPr marL="0" lvl="0" indent="0" algn="l" rtl="0">
              <a:spcBef>
                <a:spcPts val="0"/>
              </a:spcBef>
              <a:spcAft>
                <a:spcPts val="0"/>
              </a:spcAft>
              <a:buNone/>
            </a:pPr>
            <a:r>
              <a:rPr lang="en"/>
              <a:t>***make sure to click on the countries in the article and read the information***</a:t>
            </a:r>
            <a:endParaRPr/>
          </a:p>
        </p:txBody>
      </p:sp>
      <p:sp>
        <p:nvSpPr>
          <p:cNvPr id="125" name="Google Shape;125;p22"/>
          <p:cNvSpPr txBox="1"/>
          <p:nvPr/>
        </p:nvSpPr>
        <p:spPr>
          <a:xfrm>
            <a:off x="4848425" y="1410925"/>
            <a:ext cx="3989100" cy="33861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T Sans Narrow"/>
                <a:ea typeface="PT Sans Narrow"/>
                <a:cs typeface="PT Sans Narrow"/>
                <a:sym typeface="PT Sans Narrow"/>
              </a:rPr>
              <a:t>Writing Activity:</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solidFill>
                  <a:srgbClr val="FF0000"/>
                </a:solidFill>
                <a:latin typeface="PT Sans Narrow"/>
                <a:ea typeface="PT Sans Narrow"/>
                <a:cs typeface="PT Sans Narrow"/>
                <a:sym typeface="PT Sans Narrow"/>
              </a:rPr>
              <a:t>Name today’s Slide: What Are the Issues?</a:t>
            </a:r>
            <a:endParaRPr sz="2400">
              <a:solidFill>
                <a:srgbClr val="FF0000"/>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On today’s slide list 3 things you learned from today’s reading.  Use complete sentences.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p:nvPr/>
        </p:nvSpPr>
        <p:spPr>
          <a:xfrm>
            <a:off x="295025" y="282175"/>
            <a:ext cx="8542500" cy="936300"/>
          </a:xfrm>
          <a:prstGeom prst="rect">
            <a:avLst/>
          </a:prstGeom>
          <a:solidFill>
            <a:srgbClr val="00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T Sans Narrow"/>
                <a:ea typeface="PT Sans Narrow"/>
                <a:cs typeface="PT Sans Narrow"/>
                <a:sym typeface="PT Sans Narrow"/>
              </a:rPr>
              <a:t> Thursday</a:t>
            </a:r>
            <a:endParaRPr sz="4800">
              <a:latin typeface="PT Sans Narrow"/>
              <a:ea typeface="PT Sans Narrow"/>
              <a:cs typeface="PT Sans Narrow"/>
              <a:sym typeface="PT Sans Narrow"/>
            </a:endParaRPr>
          </a:p>
        </p:txBody>
      </p:sp>
      <p:sp>
        <p:nvSpPr>
          <p:cNvPr id="131" name="Google Shape;131;p23"/>
          <p:cNvSpPr txBox="1"/>
          <p:nvPr/>
        </p:nvSpPr>
        <p:spPr>
          <a:xfrm>
            <a:off x="295025" y="1410925"/>
            <a:ext cx="3989100" cy="36282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t>Reading Activity:</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solidFill>
                  <a:schemeClr val="dk1"/>
                </a:solidFill>
              </a:rPr>
              <a:t>Edwin Article: What are Human Rights?</a:t>
            </a:r>
            <a:endParaRPr sz="24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2400">
                <a:solidFill>
                  <a:schemeClr val="dk1"/>
                </a:solidFill>
              </a:rPr>
              <a:t>The article is in the Google Reading Classroom</a:t>
            </a:r>
            <a:endParaRPr sz="2400">
              <a:solidFill>
                <a:schemeClr val="dk1"/>
              </a:solidFill>
            </a:endParaRPr>
          </a:p>
          <a:p>
            <a:pPr marL="0" lvl="0" indent="0" algn="l" rtl="0">
              <a:spcBef>
                <a:spcPts val="0"/>
              </a:spcBef>
              <a:spcAft>
                <a:spcPts val="0"/>
              </a:spcAft>
              <a:buClr>
                <a:schemeClr val="dk1"/>
              </a:buClr>
              <a:buSzPts val="1100"/>
              <a:buFont typeface="Arial"/>
              <a:buNone/>
            </a:pPr>
            <a:endParaRPr sz="2400">
              <a:solidFill>
                <a:schemeClr val="dk1"/>
              </a:solidFill>
            </a:endParaRPr>
          </a:p>
          <a:p>
            <a:pPr marL="0" lvl="0" indent="0" algn="l" rtl="0">
              <a:spcBef>
                <a:spcPts val="0"/>
              </a:spcBef>
              <a:spcAft>
                <a:spcPts val="0"/>
              </a:spcAft>
              <a:buNone/>
            </a:pPr>
            <a:endParaRPr sz="2400"/>
          </a:p>
        </p:txBody>
      </p:sp>
      <p:sp>
        <p:nvSpPr>
          <p:cNvPr id="132" name="Google Shape;132;p23"/>
          <p:cNvSpPr txBox="1"/>
          <p:nvPr/>
        </p:nvSpPr>
        <p:spPr>
          <a:xfrm>
            <a:off x="4848425" y="1410925"/>
            <a:ext cx="3989100" cy="36282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T Sans Narrow"/>
                <a:ea typeface="PT Sans Narrow"/>
                <a:cs typeface="PT Sans Narrow"/>
                <a:sym typeface="PT Sans Narrow"/>
              </a:rPr>
              <a:t>Writing Activity:</a:t>
            </a:r>
            <a:endParaRPr sz="2400">
              <a:latin typeface="PT Sans Narrow"/>
              <a:ea typeface="PT Sans Narrow"/>
              <a:cs typeface="PT Sans Narrow"/>
              <a:sym typeface="PT Sans Narrow"/>
            </a:endParaRPr>
          </a:p>
          <a:p>
            <a:pPr marL="0" lvl="0" indent="0" algn="l" rtl="0">
              <a:spcBef>
                <a:spcPts val="0"/>
              </a:spcBef>
              <a:spcAft>
                <a:spcPts val="0"/>
              </a:spcAft>
              <a:buNone/>
            </a:pPr>
            <a:endParaRPr sz="1200">
              <a:latin typeface="PT Sans Narrow"/>
              <a:ea typeface="PT Sans Narrow"/>
              <a:cs typeface="PT Sans Narrow"/>
              <a:sym typeface="PT Sans Narrow"/>
            </a:endParaRPr>
          </a:p>
          <a:p>
            <a:pPr marL="0" lvl="0" indent="0" algn="l" rtl="0">
              <a:spcBef>
                <a:spcPts val="0"/>
              </a:spcBef>
              <a:spcAft>
                <a:spcPts val="0"/>
              </a:spcAft>
              <a:buNone/>
            </a:pPr>
            <a:r>
              <a:rPr lang="en" sz="2400">
                <a:solidFill>
                  <a:srgbClr val="FF0000"/>
                </a:solidFill>
                <a:latin typeface="PT Sans Narrow"/>
                <a:ea typeface="PT Sans Narrow"/>
                <a:cs typeface="PT Sans Narrow"/>
                <a:sym typeface="PT Sans Narrow"/>
              </a:rPr>
              <a:t>Name Today’s Slide: Persuasive Paragraph </a:t>
            </a:r>
            <a:endParaRPr sz="2400">
              <a:solidFill>
                <a:srgbClr val="FF0000"/>
              </a:solidFill>
              <a:latin typeface="PT Sans Narrow"/>
              <a:ea typeface="PT Sans Narrow"/>
              <a:cs typeface="PT Sans Narrow"/>
              <a:sym typeface="PT Sans Narrow"/>
            </a:endParaRPr>
          </a:p>
          <a:p>
            <a:pPr marL="0" lvl="0" indent="0" algn="l" rtl="0">
              <a:spcBef>
                <a:spcPts val="0"/>
              </a:spcBef>
              <a:spcAft>
                <a:spcPts val="0"/>
              </a:spcAft>
              <a:buNone/>
            </a:pPr>
            <a:endParaRPr sz="1000">
              <a:solidFill>
                <a:srgbClr val="FF0000"/>
              </a:solidFill>
              <a:latin typeface="PT Sans Narrow"/>
              <a:ea typeface="PT Sans Narrow"/>
              <a:cs typeface="PT Sans Narrow"/>
              <a:sym typeface="PT Sans Narrow"/>
            </a:endParaRPr>
          </a:p>
          <a:p>
            <a:pPr marL="0" lvl="0" indent="0" algn="l" rtl="0">
              <a:spcBef>
                <a:spcPts val="0"/>
              </a:spcBef>
              <a:spcAft>
                <a:spcPts val="0"/>
              </a:spcAft>
              <a:buNone/>
            </a:pPr>
            <a:r>
              <a:rPr lang="en" sz="1000">
                <a:solidFill>
                  <a:srgbClr val="FF0000"/>
                </a:solidFill>
                <a:latin typeface="PT Sans Narrow"/>
                <a:ea typeface="PT Sans Narrow"/>
                <a:cs typeface="PT Sans Narrow"/>
                <a:sym typeface="PT Sans Narrow"/>
              </a:rPr>
              <a:t>R</a:t>
            </a:r>
            <a:r>
              <a:rPr lang="en" sz="1200">
                <a:solidFill>
                  <a:srgbClr val="FF0000"/>
                </a:solidFill>
                <a:latin typeface="PT Sans Narrow"/>
                <a:ea typeface="PT Sans Narrow"/>
                <a:cs typeface="PT Sans Narrow"/>
                <a:sym typeface="PT Sans Narrow"/>
              </a:rPr>
              <a:t>eview Persuasive Paragraphs: </a:t>
            </a:r>
            <a:r>
              <a:rPr lang="en" sz="1200" u="sng">
                <a:solidFill>
                  <a:schemeClr val="hlink"/>
                </a:solidFill>
                <a:latin typeface="PT Sans Narrow"/>
                <a:ea typeface="PT Sans Narrow"/>
                <a:cs typeface="PT Sans Narrow"/>
                <a:sym typeface="PT Sans Narrow"/>
                <a:hlinkClick r:id="rId3"/>
              </a:rPr>
              <a:t>Click Here</a:t>
            </a:r>
            <a:endParaRPr sz="1200">
              <a:solidFill>
                <a:srgbClr val="FF0000"/>
              </a:solidFill>
              <a:latin typeface="PT Sans Narrow"/>
              <a:ea typeface="PT Sans Narrow"/>
              <a:cs typeface="PT Sans Narrow"/>
              <a:sym typeface="PT Sans Narrow"/>
            </a:endParaRPr>
          </a:p>
          <a:p>
            <a:pPr marL="0" lvl="0" indent="0" algn="l" rtl="0">
              <a:spcBef>
                <a:spcPts val="0"/>
              </a:spcBef>
              <a:spcAft>
                <a:spcPts val="0"/>
              </a:spcAft>
              <a:buNone/>
            </a:pPr>
            <a:endParaRPr>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Read the case study (click </a:t>
            </a:r>
            <a:r>
              <a:rPr lang="en" sz="1800" u="sng">
                <a:solidFill>
                  <a:schemeClr val="hlink"/>
                </a:solidFill>
                <a:latin typeface="PT Sans Narrow"/>
                <a:ea typeface="PT Sans Narrow"/>
                <a:cs typeface="PT Sans Narrow"/>
                <a:sym typeface="PT Sans Narrow"/>
                <a:hlinkClick r:id="rId4"/>
              </a:rPr>
              <a:t>here</a:t>
            </a:r>
            <a:r>
              <a:rPr lang="en" sz="1800">
                <a:latin typeface="PT Sans Narrow"/>
                <a:ea typeface="PT Sans Narrow"/>
                <a:cs typeface="PT Sans Narrow"/>
                <a:sym typeface="PT Sans Narrow"/>
              </a:rPr>
              <a:t>) and now write a persuasive paragraph to persuade someone that Moussa does not have at least 3 of his rights protected.  Write the paragraph on today’s slide. Today you can just brainstorm your ideas and arguments.</a:t>
            </a:r>
            <a:endParaRPr sz="1800" b="1">
              <a:solidFill>
                <a:srgbClr val="1E1E1E"/>
              </a:solidFill>
              <a:highlight>
                <a:srgbClr val="FFFFFF"/>
              </a:highlight>
            </a:endParaRPr>
          </a:p>
          <a:p>
            <a:pPr marL="0" lvl="0" indent="0" algn="l" rtl="0">
              <a:spcBef>
                <a:spcPts val="0"/>
              </a:spcBef>
              <a:spcAft>
                <a:spcPts val="0"/>
              </a:spcAft>
              <a:buNone/>
            </a:pPr>
            <a:endParaRPr sz="1800">
              <a:latin typeface="PT Sans Narrow"/>
              <a:ea typeface="PT Sans Narrow"/>
              <a:cs typeface="PT Sans Narrow"/>
              <a:sym typeface="PT Sans Narrow"/>
            </a:endParaRPr>
          </a:p>
          <a:p>
            <a:pPr marL="0" lvl="0" indent="0" algn="l" rtl="0">
              <a:spcBef>
                <a:spcPts val="0"/>
              </a:spcBef>
              <a:spcAft>
                <a:spcPts val="0"/>
              </a:spcAft>
              <a:buNone/>
            </a:pPr>
            <a:endParaRPr sz="1800">
              <a:latin typeface="PT Sans Narrow"/>
              <a:ea typeface="PT Sans Narrow"/>
              <a:cs typeface="PT Sans Narrow"/>
              <a:sym typeface="PT Sans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p:nvPr/>
        </p:nvSpPr>
        <p:spPr>
          <a:xfrm>
            <a:off x="295025" y="282175"/>
            <a:ext cx="8542500" cy="936300"/>
          </a:xfrm>
          <a:prstGeom prst="rect">
            <a:avLst/>
          </a:prstGeom>
          <a:solidFill>
            <a:srgbClr val="00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T Sans Narrow"/>
                <a:ea typeface="PT Sans Narrow"/>
                <a:cs typeface="PT Sans Narrow"/>
                <a:sym typeface="PT Sans Narrow"/>
              </a:rPr>
              <a:t> Friday</a:t>
            </a:r>
            <a:endParaRPr sz="4800">
              <a:latin typeface="PT Sans Narrow"/>
              <a:ea typeface="PT Sans Narrow"/>
              <a:cs typeface="PT Sans Narrow"/>
              <a:sym typeface="PT Sans Narrow"/>
            </a:endParaRPr>
          </a:p>
        </p:txBody>
      </p:sp>
      <p:sp>
        <p:nvSpPr>
          <p:cNvPr id="138" name="Google Shape;138;p24"/>
          <p:cNvSpPr txBox="1"/>
          <p:nvPr/>
        </p:nvSpPr>
        <p:spPr>
          <a:xfrm>
            <a:off x="295025" y="1410925"/>
            <a:ext cx="3989100" cy="36345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t>Writing Activity:</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Continue the Persuasive Paragraph. Write first draft.  </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For an example of how to develop the paragraph. Click </a:t>
            </a:r>
            <a:r>
              <a:rPr lang="en" sz="2400" u="sng">
                <a:solidFill>
                  <a:schemeClr val="hlink"/>
                </a:solidFill>
                <a:hlinkClick r:id="rId3"/>
              </a:rPr>
              <a:t>Here</a:t>
            </a:r>
            <a:r>
              <a:rPr lang="en" sz="2400"/>
              <a:t>.</a:t>
            </a:r>
            <a:endParaRPr sz="2400"/>
          </a:p>
        </p:txBody>
      </p:sp>
      <p:sp>
        <p:nvSpPr>
          <p:cNvPr id="139" name="Google Shape;139;p24"/>
          <p:cNvSpPr txBox="1"/>
          <p:nvPr/>
        </p:nvSpPr>
        <p:spPr>
          <a:xfrm>
            <a:off x="4848425" y="1410925"/>
            <a:ext cx="3989100" cy="36345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T Sans Narrow"/>
                <a:ea typeface="PT Sans Narrow"/>
                <a:cs typeface="PT Sans Narrow"/>
                <a:sym typeface="PT Sans Narrow"/>
              </a:rPr>
              <a:t>Writing Activity:</a:t>
            </a:r>
            <a:endParaRPr sz="2400">
              <a:latin typeface="PT Sans Narrow"/>
              <a:ea typeface="PT Sans Narrow"/>
              <a:cs typeface="PT Sans Narrow"/>
              <a:sym typeface="PT Sans Narrow"/>
            </a:endParaRPr>
          </a:p>
          <a:p>
            <a:pPr marL="0" lvl="0" indent="0" algn="l" rtl="0">
              <a:spcBef>
                <a:spcPts val="0"/>
              </a:spcBef>
              <a:spcAft>
                <a:spcPts val="0"/>
              </a:spcAft>
              <a:buNone/>
            </a:pPr>
            <a:endParaRPr sz="6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When you are done your first draft it is time to reread, edit and revise.  Have a parent or sibling read over it with you if possible.</a:t>
            </a:r>
            <a:endParaRPr sz="2400">
              <a:latin typeface="PT Sans Narrow"/>
              <a:ea typeface="PT Sans Narrow"/>
              <a:cs typeface="PT Sans Narrow"/>
              <a:sym typeface="PT Sans Narrow"/>
            </a:endParaRPr>
          </a:p>
          <a:p>
            <a:pPr marL="0" lvl="0" indent="0" algn="l" rtl="0">
              <a:spcBef>
                <a:spcPts val="0"/>
              </a:spcBef>
              <a:spcAft>
                <a:spcPts val="0"/>
              </a:spcAft>
              <a:buNone/>
            </a:pPr>
            <a:endParaRPr sz="6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When you are done please make sure you shared the ELA Weekly Google slide with me.</a:t>
            </a:r>
            <a:endParaRPr sz="2400">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Rubric used for assessing</a:t>
            </a:r>
            <a:r>
              <a:rPr lang="en" sz="2400">
                <a:latin typeface="PT Sans Narrow"/>
                <a:ea typeface="PT Sans Narrow"/>
                <a:cs typeface="PT Sans Narrow"/>
                <a:sym typeface="PT Sans Narrow"/>
              </a:rPr>
              <a:t> </a:t>
            </a:r>
            <a:r>
              <a:rPr lang="en" sz="1800">
                <a:latin typeface="PT Sans Narrow"/>
                <a:ea typeface="PT Sans Narrow"/>
                <a:cs typeface="PT Sans Narrow"/>
                <a:sym typeface="PT Sans Narrow"/>
              </a:rPr>
              <a:t>(</a:t>
            </a:r>
            <a:r>
              <a:rPr lang="en" sz="1800" u="sng">
                <a:solidFill>
                  <a:schemeClr val="hlink"/>
                </a:solidFill>
                <a:latin typeface="PT Sans Narrow"/>
                <a:ea typeface="PT Sans Narrow"/>
                <a:cs typeface="PT Sans Narrow"/>
                <a:sym typeface="PT Sans Narrow"/>
                <a:hlinkClick r:id="rId4"/>
              </a:rPr>
              <a:t>click here)</a:t>
            </a:r>
            <a:endParaRPr sz="1800">
              <a:latin typeface="PT Sans Narrow"/>
              <a:ea typeface="PT Sans Narrow"/>
              <a:cs typeface="PT Sans Narrow"/>
              <a:sym typeface="PT Sans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392425" y="1410925"/>
            <a:ext cx="8445000" cy="3732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These are your ELA activities for the next 2 weeks.  Work at times and at a pace that works best for you and your family.  The daily assignments are a good way to keep a routine, but it is only a suggested time frame. </a:t>
            </a:r>
            <a:endParaRPr sz="1800">
              <a:latin typeface="PT Sans Narrow"/>
              <a:ea typeface="PT Sans Narrow"/>
              <a:cs typeface="PT Sans Narrow"/>
              <a:sym typeface="PT Sans Narrow"/>
            </a:endParaRPr>
          </a:p>
          <a:p>
            <a:pPr marL="0" lvl="0" indent="0" algn="l" rtl="0">
              <a:spcBef>
                <a:spcPts val="0"/>
              </a:spcBef>
              <a:spcAft>
                <a:spcPts val="0"/>
              </a:spcAft>
              <a:buNone/>
            </a:pPr>
            <a:endParaRPr sz="600">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Step 1 - Make a Google Slide. Name it  - </a:t>
            </a:r>
            <a:r>
              <a:rPr lang="en" sz="1800" b="1">
                <a:latin typeface="PT Sans Narrow"/>
                <a:ea typeface="PT Sans Narrow"/>
                <a:cs typeface="PT Sans Narrow"/>
                <a:sym typeface="PT Sans Narrow"/>
              </a:rPr>
              <a:t>your name: Week 1and2 ELA </a:t>
            </a:r>
            <a:r>
              <a:rPr lang="en" sz="1800">
                <a:latin typeface="PT Sans Narrow"/>
                <a:ea typeface="PT Sans Narrow"/>
                <a:cs typeface="PT Sans Narrow"/>
                <a:sym typeface="PT Sans Narrow"/>
              </a:rPr>
              <a:t>on the first slide</a:t>
            </a:r>
            <a:endParaRPr sz="1800">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             </a:t>
            </a:r>
            <a:r>
              <a:rPr lang="en" sz="1800">
                <a:solidFill>
                  <a:srgbClr val="0000FF"/>
                </a:solidFill>
                <a:latin typeface="PT Sans Narrow"/>
                <a:ea typeface="PT Sans Narrow"/>
                <a:cs typeface="PT Sans Narrow"/>
                <a:sym typeface="PT Sans Narrow"/>
              </a:rPr>
              <a:t>(Example - Andrew: Week 1 and 2 ELA)</a:t>
            </a:r>
            <a:endParaRPr sz="1800">
              <a:solidFill>
                <a:srgbClr val="0000FF"/>
              </a:solidFill>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Step 2 - Share it with me so I can follow along and support you.</a:t>
            </a:r>
            <a:endParaRPr sz="1800">
              <a:latin typeface="PT Sans Narrow"/>
              <a:ea typeface="PT Sans Narrow"/>
              <a:cs typeface="PT Sans Narrow"/>
              <a:sym typeface="PT Sans Narrow"/>
            </a:endParaRPr>
          </a:p>
          <a:p>
            <a:pPr marL="0" lvl="0" indent="0" algn="l" rtl="0">
              <a:spcBef>
                <a:spcPts val="0"/>
              </a:spcBef>
              <a:spcAft>
                <a:spcPts val="0"/>
              </a:spcAft>
              <a:buNone/>
            </a:pPr>
            <a:endParaRPr sz="1800">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Step 3 - Title each slide using the title I gave you for each daily activity.</a:t>
            </a:r>
            <a:endParaRPr sz="1800">
              <a:latin typeface="PT Sans Narrow"/>
              <a:ea typeface="PT Sans Narrow"/>
              <a:cs typeface="PT Sans Narrow"/>
              <a:sym typeface="PT Sans Narrow"/>
            </a:endParaRPr>
          </a:p>
          <a:p>
            <a:pPr marL="0" lvl="0" indent="0" algn="l" rtl="0">
              <a:spcBef>
                <a:spcPts val="0"/>
              </a:spcBef>
              <a:spcAft>
                <a:spcPts val="0"/>
              </a:spcAft>
              <a:buNone/>
            </a:pPr>
            <a:endParaRPr sz="1800">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If you have a difficulty or questions with any of the activities please email me explaining what the issue or question is.  I also suggest that you can work online with classmates to support and help each other.</a:t>
            </a:r>
            <a:endParaRPr sz="1800">
              <a:latin typeface="PT Sans Narrow"/>
              <a:ea typeface="PT Sans Narrow"/>
              <a:cs typeface="PT Sans Narrow"/>
              <a:sym typeface="PT Sans Narrow"/>
            </a:endParaRPr>
          </a:p>
          <a:p>
            <a:pPr marL="0" lvl="0" indent="0" algn="l" rtl="0">
              <a:spcBef>
                <a:spcPts val="0"/>
              </a:spcBef>
              <a:spcAft>
                <a:spcPts val="0"/>
              </a:spcAft>
              <a:buNone/>
            </a:pPr>
            <a:endParaRPr sz="800">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Good Luck and remember, we are all figuring this out together.</a:t>
            </a:r>
            <a:endParaRPr sz="1800">
              <a:latin typeface="PT Sans Narrow"/>
              <a:ea typeface="PT Sans Narrow"/>
              <a:cs typeface="PT Sans Narrow"/>
              <a:sym typeface="PT Sans Narrow"/>
            </a:endParaRPr>
          </a:p>
        </p:txBody>
      </p:sp>
      <p:sp>
        <p:nvSpPr>
          <p:cNvPr id="62" name="Google Shape;62;p14"/>
          <p:cNvSpPr txBox="1"/>
          <p:nvPr/>
        </p:nvSpPr>
        <p:spPr>
          <a:xfrm>
            <a:off x="295025" y="282175"/>
            <a:ext cx="8542500" cy="936300"/>
          </a:xfrm>
          <a:prstGeom prst="rect">
            <a:avLst/>
          </a:prstGeom>
          <a:solidFill>
            <a:srgbClr val="0000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T Sans Narrow"/>
                <a:ea typeface="PT Sans Narrow"/>
                <a:cs typeface="PT Sans Narrow"/>
                <a:sym typeface="PT Sans Narrow"/>
              </a:rPr>
              <a:t> How this works</a:t>
            </a:r>
            <a:endParaRPr sz="4800">
              <a:latin typeface="PT Sans Narrow"/>
              <a:ea typeface="PT Sans Narrow"/>
              <a:cs typeface="PT Sans Narrow"/>
              <a:sym typeface="PT Sans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
        <p:cNvGrpSpPr/>
        <p:nvPr/>
      </p:nvGrpSpPr>
      <p:grpSpPr>
        <a:xfrm>
          <a:off x="0" y="0"/>
          <a:ext cx="0" cy="0"/>
          <a:chOff x="0" y="0"/>
          <a:chExt cx="0" cy="0"/>
        </a:xfrm>
      </p:grpSpPr>
      <p:sp>
        <p:nvSpPr>
          <p:cNvPr id="67" name="Google Shape;67;p15"/>
          <p:cNvSpPr txBox="1"/>
          <p:nvPr/>
        </p:nvSpPr>
        <p:spPr>
          <a:xfrm>
            <a:off x="295025" y="282175"/>
            <a:ext cx="8542500" cy="936300"/>
          </a:xfrm>
          <a:prstGeom prst="rect">
            <a:avLst/>
          </a:prstGeom>
          <a:solidFill>
            <a:srgbClr val="0000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T Sans Narrow"/>
                <a:ea typeface="PT Sans Narrow"/>
                <a:cs typeface="PT Sans Narrow"/>
                <a:sym typeface="PT Sans Narrow"/>
              </a:rPr>
              <a:t> Monday</a:t>
            </a:r>
            <a:endParaRPr sz="4800">
              <a:latin typeface="PT Sans Narrow"/>
              <a:ea typeface="PT Sans Narrow"/>
              <a:cs typeface="PT Sans Narrow"/>
              <a:sym typeface="PT Sans Narrow"/>
            </a:endParaRPr>
          </a:p>
        </p:txBody>
      </p:sp>
      <p:sp>
        <p:nvSpPr>
          <p:cNvPr id="68" name="Google Shape;68;p15"/>
          <p:cNvSpPr txBox="1"/>
          <p:nvPr/>
        </p:nvSpPr>
        <p:spPr>
          <a:xfrm>
            <a:off x="295025" y="1410925"/>
            <a:ext cx="3989100" cy="34881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t>Reading Activity:</a:t>
            </a:r>
            <a:endParaRPr sz="2400"/>
          </a:p>
          <a:p>
            <a:pPr marL="0" lvl="0" indent="0" algn="l" rtl="0">
              <a:spcBef>
                <a:spcPts val="0"/>
              </a:spcBef>
              <a:spcAft>
                <a:spcPts val="0"/>
              </a:spcAft>
              <a:buNone/>
            </a:pPr>
            <a:endParaRPr sz="1200"/>
          </a:p>
          <a:p>
            <a:pPr marL="0" lvl="0" indent="0" algn="l" rtl="0">
              <a:spcBef>
                <a:spcPts val="0"/>
              </a:spcBef>
              <a:spcAft>
                <a:spcPts val="0"/>
              </a:spcAft>
              <a:buNone/>
            </a:pPr>
            <a:r>
              <a:rPr lang="en" sz="1800"/>
              <a:t>-Read the summary of Children’s Rights. Click </a:t>
            </a:r>
            <a:r>
              <a:rPr lang="en" sz="1800" u="sng">
                <a:solidFill>
                  <a:schemeClr val="hlink"/>
                </a:solidFill>
                <a:hlinkClick r:id="rId3"/>
              </a:rPr>
              <a:t>here</a:t>
            </a:r>
            <a:endParaRPr sz="1800"/>
          </a:p>
          <a:p>
            <a:pPr marL="0" lvl="0" indent="0" algn="l" rtl="0">
              <a:spcBef>
                <a:spcPts val="0"/>
              </a:spcBef>
              <a:spcAft>
                <a:spcPts val="0"/>
              </a:spcAft>
              <a:buNone/>
            </a:pPr>
            <a:endParaRPr sz="900"/>
          </a:p>
          <a:p>
            <a:pPr marL="0" lvl="0" indent="0" algn="ctr" rtl="0">
              <a:spcBef>
                <a:spcPts val="0"/>
              </a:spcBef>
              <a:spcAft>
                <a:spcPts val="0"/>
              </a:spcAft>
              <a:buNone/>
            </a:pPr>
            <a:r>
              <a:rPr lang="en" sz="1100" b="1"/>
              <a:t>~THEN~</a:t>
            </a:r>
            <a:endParaRPr sz="1100" b="1"/>
          </a:p>
          <a:p>
            <a:pPr marL="0" lvl="0" indent="0" algn="l" rtl="0">
              <a:spcBef>
                <a:spcPts val="0"/>
              </a:spcBef>
              <a:spcAft>
                <a:spcPts val="0"/>
              </a:spcAft>
              <a:buNone/>
            </a:pPr>
            <a:r>
              <a:rPr lang="en" sz="1800"/>
              <a:t>Watch this video:</a:t>
            </a:r>
            <a:endParaRPr sz="1800"/>
          </a:p>
          <a:p>
            <a:pPr marL="0" lvl="0" indent="0" algn="l" rtl="0">
              <a:spcBef>
                <a:spcPts val="0"/>
              </a:spcBef>
              <a:spcAft>
                <a:spcPts val="0"/>
              </a:spcAft>
              <a:buNone/>
            </a:pPr>
            <a:endParaRPr sz="1800"/>
          </a:p>
        </p:txBody>
      </p:sp>
      <p:sp>
        <p:nvSpPr>
          <p:cNvPr id="69" name="Google Shape;69;p15"/>
          <p:cNvSpPr txBox="1"/>
          <p:nvPr/>
        </p:nvSpPr>
        <p:spPr>
          <a:xfrm>
            <a:off x="4848425" y="1410925"/>
            <a:ext cx="3989100" cy="33861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T Sans Narrow"/>
                <a:ea typeface="PT Sans Narrow"/>
                <a:cs typeface="PT Sans Narrow"/>
                <a:sym typeface="PT Sans Narrow"/>
              </a:rPr>
              <a:t>Writing Activity:</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solidFill>
                  <a:srgbClr val="FF0000"/>
                </a:solidFill>
                <a:latin typeface="PT Sans Narrow"/>
                <a:ea typeface="PT Sans Narrow"/>
                <a:cs typeface="PT Sans Narrow"/>
                <a:sym typeface="PT Sans Narrow"/>
              </a:rPr>
              <a:t>Title this slide: Summary Of Rights</a:t>
            </a:r>
            <a:endParaRPr sz="2400">
              <a:solidFill>
                <a:srgbClr val="FF0000"/>
              </a:solidFill>
              <a:latin typeface="PT Sans Narrow"/>
              <a:ea typeface="PT Sans Narrow"/>
              <a:cs typeface="PT Sans Narrow"/>
              <a:sym typeface="PT Sans Narrow"/>
            </a:endParaRPr>
          </a:p>
          <a:p>
            <a:pPr marL="0" lvl="0" indent="0" algn="l" rtl="0">
              <a:spcBef>
                <a:spcPts val="0"/>
              </a:spcBef>
              <a:spcAft>
                <a:spcPts val="0"/>
              </a:spcAft>
              <a:buNone/>
            </a:pPr>
            <a:endParaRPr sz="1000">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Write a response to the </a:t>
            </a:r>
            <a:r>
              <a:rPr lang="en" sz="1800" b="1">
                <a:latin typeface="PT Sans Narrow"/>
                <a:ea typeface="PT Sans Narrow"/>
                <a:cs typeface="PT Sans Narrow"/>
                <a:sym typeface="PT Sans Narrow"/>
              </a:rPr>
              <a:t>summary of rights</a:t>
            </a:r>
            <a:r>
              <a:rPr lang="en" sz="1800">
                <a:latin typeface="PT Sans Narrow"/>
                <a:ea typeface="PT Sans Narrow"/>
                <a:cs typeface="PT Sans Narrow"/>
                <a:sym typeface="PT Sans Narrow"/>
              </a:rPr>
              <a:t> and </a:t>
            </a:r>
            <a:r>
              <a:rPr lang="en" sz="1800" b="1">
                <a:solidFill>
                  <a:schemeClr val="dk1"/>
                </a:solidFill>
                <a:latin typeface="PT Sans Narrow"/>
                <a:ea typeface="PT Sans Narrow"/>
                <a:cs typeface="PT Sans Narrow"/>
                <a:sym typeface="PT Sans Narrow"/>
              </a:rPr>
              <a:t>video</a:t>
            </a:r>
            <a:r>
              <a:rPr lang="en" sz="1800">
                <a:solidFill>
                  <a:schemeClr val="dk1"/>
                </a:solidFill>
                <a:latin typeface="PT Sans Narrow"/>
                <a:ea typeface="PT Sans Narrow"/>
                <a:cs typeface="PT Sans Narrow"/>
                <a:sym typeface="PT Sans Narrow"/>
              </a:rPr>
              <a:t> </a:t>
            </a:r>
            <a:r>
              <a:rPr lang="en" sz="1800">
                <a:latin typeface="PT Sans Narrow"/>
                <a:ea typeface="PT Sans Narrow"/>
                <a:cs typeface="PT Sans Narrow"/>
                <a:sym typeface="PT Sans Narrow"/>
              </a:rPr>
              <a:t>in complete sentences. Include:</a:t>
            </a:r>
            <a:endParaRPr sz="1800">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1 question you still have about rights</a:t>
            </a:r>
            <a:endParaRPr sz="1800">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2  things that you learned.</a:t>
            </a:r>
            <a:endParaRPr sz="1800">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3 countries where you think rights are not protected.</a:t>
            </a:r>
            <a:endParaRPr sz="1800">
              <a:latin typeface="PT Sans Narrow"/>
              <a:ea typeface="PT Sans Narrow"/>
              <a:cs typeface="PT Sans Narrow"/>
              <a:sym typeface="PT Sans Narrow"/>
            </a:endParaRPr>
          </a:p>
        </p:txBody>
      </p:sp>
      <p:pic>
        <p:nvPicPr>
          <p:cNvPr id="70" name="Google Shape;70;p15" descr="Educational project for Queen’s University in Belfast." title="Children’s Rights">
            <a:hlinkClick r:id="rId4"/>
          </p:cNvPr>
          <p:cNvPicPr preferRelativeResize="0"/>
          <p:nvPr/>
        </p:nvPicPr>
        <p:blipFill>
          <a:blip r:embed="rId5">
            <a:alphaModFix/>
          </a:blip>
          <a:stretch>
            <a:fillRect/>
          </a:stretch>
        </p:blipFill>
        <p:spPr>
          <a:xfrm>
            <a:off x="1135200" y="3241350"/>
            <a:ext cx="1924726" cy="1443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p:nvPr/>
        </p:nvSpPr>
        <p:spPr>
          <a:xfrm>
            <a:off x="295025" y="282175"/>
            <a:ext cx="8542500" cy="936300"/>
          </a:xfrm>
          <a:prstGeom prst="rect">
            <a:avLst/>
          </a:prstGeom>
          <a:solidFill>
            <a:srgbClr val="0000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T Sans Narrow"/>
                <a:ea typeface="PT Sans Narrow"/>
                <a:cs typeface="PT Sans Narrow"/>
                <a:sym typeface="PT Sans Narrow"/>
              </a:rPr>
              <a:t> Tuesday</a:t>
            </a:r>
            <a:endParaRPr sz="4800">
              <a:latin typeface="PT Sans Narrow"/>
              <a:ea typeface="PT Sans Narrow"/>
              <a:cs typeface="PT Sans Narrow"/>
              <a:sym typeface="PT Sans Narrow"/>
            </a:endParaRPr>
          </a:p>
        </p:txBody>
      </p:sp>
      <p:sp>
        <p:nvSpPr>
          <p:cNvPr id="76" name="Google Shape;76;p16"/>
          <p:cNvSpPr txBox="1"/>
          <p:nvPr/>
        </p:nvSpPr>
        <p:spPr>
          <a:xfrm>
            <a:off x="295025" y="1410925"/>
            <a:ext cx="3989100" cy="33861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t>Reading Activity:</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Newsela Article: “</a:t>
            </a:r>
            <a:r>
              <a:rPr lang="en" sz="2300" b="1">
                <a:solidFill>
                  <a:srgbClr val="333333"/>
                </a:solidFill>
                <a:highlight>
                  <a:srgbClr val="FFFFFF"/>
                </a:highlight>
              </a:rPr>
              <a:t>Some say greedy bosses will try to get around new child-labor laws in India”</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Search it up on Newsela.</a:t>
            </a:r>
            <a:endParaRPr sz="2400"/>
          </a:p>
        </p:txBody>
      </p:sp>
      <p:sp>
        <p:nvSpPr>
          <p:cNvPr id="77" name="Google Shape;77;p16"/>
          <p:cNvSpPr txBox="1"/>
          <p:nvPr/>
        </p:nvSpPr>
        <p:spPr>
          <a:xfrm>
            <a:off x="4848425" y="1410925"/>
            <a:ext cx="3989100" cy="33861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T Sans Narrow"/>
                <a:ea typeface="PT Sans Narrow"/>
                <a:cs typeface="PT Sans Narrow"/>
                <a:sym typeface="PT Sans Narrow"/>
              </a:rPr>
              <a:t>Writing Activity</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solidFill>
                  <a:srgbClr val="FF0000"/>
                </a:solidFill>
                <a:latin typeface="PT Sans Narrow"/>
                <a:ea typeface="PT Sans Narrow"/>
                <a:cs typeface="PT Sans Narrow"/>
                <a:sym typeface="PT Sans Narrow"/>
              </a:rPr>
              <a:t>Title this slide: My top 3 Rights</a:t>
            </a:r>
            <a:endParaRPr sz="2400">
              <a:solidFill>
                <a:srgbClr val="FF0000"/>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My top 3 most important rights.  Click </a:t>
            </a:r>
            <a:r>
              <a:rPr lang="en" sz="2400" u="sng">
                <a:solidFill>
                  <a:schemeClr val="hlink"/>
                </a:solidFill>
                <a:latin typeface="PT Sans Narrow"/>
                <a:ea typeface="PT Sans Narrow"/>
                <a:cs typeface="PT Sans Narrow"/>
                <a:sym typeface="PT Sans Narrow"/>
                <a:hlinkClick r:id="rId3"/>
              </a:rPr>
              <a:t>Here</a:t>
            </a:r>
            <a:r>
              <a:rPr lang="en" sz="2400">
                <a:latin typeface="PT Sans Narrow"/>
                <a:ea typeface="PT Sans Narrow"/>
                <a:cs typeface="PT Sans Narrow"/>
                <a:sym typeface="PT Sans Narrow"/>
              </a:rPr>
              <a:t> for instructions</a:t>
            </a:r>
            <a:endParaRPr sz="2400">
              <a:latin typeface="PT Sans Narrow"/>
              <a:ea typeface="PT Sans Narrow"/>
              <a:cs typeface="PT Sans Narrow"/>
              <a:sym typeface="PT Sans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p:nvPr/>
        </p:nvSpPr>
        <p:spPr>
          <a:xfrm>
            <a:off x="295025" y="282175"/>
            <a:ext cx="8542500" cy="936300"/>
          </a:xfrm>
          <a:prstGeom prst="rect">
            <a:avLst/>
          </a:prstGeom>
          <a:solidFill>
            <a:srgbClr val="0000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T Sans Narrow"/>
                <a:ea typeface="PT Sans Narrow"/>
                <a:cs typeface="PT Sans Narrow"/>
                <a:sym typeface="PT Sans Narrow"/>
              </a:rPr>
              <a:t> Wednesday</a:t>
            </a:r>
            <a:endParaRPr sz="4800">
              <a:latin typeface="PT Sans Narrow"/>
              <a:ea typeface="PT Sans Narrow"/>
              <a:cs typeface="PT Sans Narrow"/>
              <a:sym typeface="PT Sans Narrow"/>
            </a:endParaRPr>
          </a:p>
        </p:txBody>
      </p:sp>
      <p:sp>
        <p:nvSpPr>
          <p:cNvPr id="83" name="Google Shape;83;p17"/>
          <p:cNvSpPr txBox="1"/>
          <p:nvPr/>
        </p:nvSpPr>
        <p:spPr>
          <a:xfrm>
            <a:off x="295025" y="1410925"/>
            <a:ext cx="3989100" cy="33861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t>Reading Activity</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Read: </a:t>
            </a:r>
            <a:r>
              <a:rPr lang="en" sz="2400" u="sng">
                <a:solidFill>
                  <a:schemeClr val="hlink"/>
                </a:solidFill>
                <a:hlinkClick r:id="rId3"/>
              </a:rPr>
              <a:t>Mike’s Case Study</a:t>
            </a:r>
            <a:endParaRPr sz="2400"/>
          </a:p>
        </p:txBody>
      </p:sp>
      <p:sp>
        <p:nvSpPr>
          <p:cNvPr id="84" name="Google Shape;84;p17"/>
          <p:cNvSpPr txBox="1"/>
          <p:nvPr/>
        </p:nvSpPr>
        <p:spPr>
          <a:xfrm>
            <a:off x="4848425" y="1410925"/>
            <a:ext cx="3989100" cy="33861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T Sans Narrow"/>
                <a:ea typeface="PT Sans Narrow"/>
                <a:cs typeface="PT Sans Narrow"/>
                <a:sym typeface="PT Sans Narrow"/>
              </a:rPr>
              <a:t>Writing Activity:</a:t>
            </a:r>
            <a:endParaRPr sz="2400">
              <a:latin typeface="PT Sans Narrow"/>
              <a:ea typeface="PT Sans Narrow"/>
              <a:cs typeface="PT Sans Narrow"/>
              <a:sym typeface="PT Sans Narrow"/>
            </a:endParaRPr>
          </a:p>
          <a:p>
            <a:pPr marL="0" lvl="0" indent="0" algn="l" rtl="0">
              <a:spcBef>
                <a:spcPts val="0"/>
              </a:spcBef>
              <a:spcAft>
                <a:spcPts val="0"/>
              </a:spcAft>
              <a:buNone/>
            </a:pPr>
            <a:r>
              <a:rPr lang="en" sz="1800" b="1">
                <a:solidFill>
                  <a:srgbClr val="FF0000"/>
                </a:solidFill>
                <a:latin typeface="PT Sans Narrow"/>
                <a:ea typeface="PT Sans Narrow"/>
                <a:cs typeface="PT Sans Narrow"/>
                <a:sym typeface="PT Sans Narrow"/>
              </a:rPr>
              <a:t>Title This Slide: Mike’s Case Study</a:t>
            </a:r>
            <a:endParaRPr sz="1800" b="1">
              <a:solidFill>
                <a:srgbClr val="FF0000"/>
              </a:solidFill>
              <a:latin typeface="PT Sans Narrow"/>
              <a:ea typeface="PT Sans Narrow"/>
              <a:cs typeface="PT Sans Narrow"/>
              <a:sym typeface="PT Sans Narrow"/>
            </a:endParaRPr>
          </a:p>
          <a:p>
            <a:pPr marL="0" lvl="0" indent="0" algn="l" rtl="0">
              <a:spcBef>
                <a:spcPts val="0"/>
              </a:spcBef>
              <a:spcAft>
                <a:spcPts val="0"/>
              </a:spcAft>
              <a:buNone/>
            </a:pPr>
            <a:endParaRPr sz="1800" b="1">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Write a paragraph explaining 3 rights Mike does not have protected and explain how you know this.</a:t>
            </a:r>
            <a:endParaRPr sz="2400">
              <a:latin typeface="PT Sans Narrow"/>
              <a:ea typeface="PT Sans Narrow"/>
              <a:cs typeface="PT Sans Narrow"/>
              <a:sym typeface="PT Sans Narrow"/>
            </a:endParaRPr>
          </a:p>
          <a:p>
            <a:pPr marL="0" lvl="0" indent="0" algn="l" rtl="0">
              <a:spcBef>
                <a:spcPts val="0"/>
              </a:spcBef>
              <a:spcAft>
                <a:spcPts val="0"/>
              </a:spcAft>
              <a:buNone/>
            </a:pPr>
            <a:endParaRPr sz="12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Infer: </a:t>
            </a:r>
            <a:r>
              <a:rPr lang="en" sz="1800">
                <a:latin typeface="PT Sans Narrow"/>
                <a:ea typeface="PT Sans Narrow"/>
                <a:cs typeface="PT Sans Narrow"/>
                <a:sym typeface="PT Sans Narrow"/>
              </a:rPr>
              <a:t>Means to use the evidence you have read to make a conclusion, even if it is not stated directly in what you read.</a:t>
            </a:r>
            <a:endParaRPr sz="1800">
              <a:latin typeface="PT Sans Narrow"/>
              <a:ea typeface="PT Sans Narrow"/>
              <a:cs typeface="PT Sans Narrow"/>
              <a:sym typeface="PT Sans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p:nvPr/>
        </p:nvSpPr>
        <p:spPr>
          <a:xfrm>
            <a:off x="295025" y="282175"/>
            <a:ext cx="8542500" cy="936300"/>
          </a:xfrm>
          <a:prstGeom prst="rect">
            <a:avLst/>
          </a:prstGeom>
          <a:solidFill>
            <a:srgbClr val="0000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T Sans Narrow"/>
                <a:ea typeface="PT Sans Narrow"/>
                <a:cs typeface="PT Sans Narrow"/>
                <a:sym typeface="PT Sans Narrow"/>
              </a:rPr>
              <a:t> Thursday</a:t>
            </a:r>
            <a:endParaRPr sz="4800">
              <a:latin typeface="PT Sans Narrow"/>
              <a:ea typeface="PT Sans Narrow"/>
              <a:cs typeface="PT Sans Narrow"/>
              <a:sym typeface="PT Sans Narrow"/>
            </a:endParaRPr>
          </a:p>
        </p:txBody>
      </p:sp>
      <p:sp>
        <p:nvSpPr>
          <p:cNvPr id="90" name="Google Shape;90;p18"/>
          <p:cNvSpPr txBox="1"/>
          <p:nvPr/>
        </p:nvSpPr>
        <p:spPr>
          <a:xfrm>
            <a:off x="295025" y="1410925"/>
            <a:ext cx="3989100" cy="33861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t>Video Activity:</a:t>
            </a:r>
            <a:endParaRPr sz="2400"/>
          </a:p>
          <a:p>
            <a:pPr marL="0" lvl="0" indent="0" algn="l" rtl="0">
              <a:spcBef>
                <a:spcPts val="0"/>
              </a:spcBef>
              <a:spcAft>
                <a:spcPts val="0"/>
              </a:spcAft>
              <a:buNone/>
            </a:pPr>
            <a:r>
              <a:rPr lang="en" sz="2400">
                <a:solidFill>
                  <a:srgbClr val="0000FF"/>
                </a:solidFill>
              </a:rPr>
              <a:t>Watch this video</a:t>
            </a:r>
            <a:endParaRPr sz="2400">
              <a:solidFill>
                <a:srgbClr val="0000FF"/>
              </a:solidFill>
            </a:endParaRPr>
          </a:p>
          <a:p>
            <a:pPr marL="0" lvl="0" indent="0" algn="l" rtl="0">
              <a:spcBef>
                <a:spcPts val="0"/>
              </a:spcBef>
              <a:spcAft>
                <a:spcPts val="0"/>
              </a:spcAft>
              <a:buNone/>
            </a:pPr>
            <a:endParaRPr sz="2400"/>
          </a:p>
          <a:p>
            <a:pPr marL="0" lvl="0" indent="0" algn="l" rtl="0">
              <a:spcBef>
                <a:spcPts val="0"/>
              </a:spcBef>
              <a:spcAft>
                <a:spcPts val="0"/>
              </a:spcAft>
              <a:buNone/>
            </a:pPr>
            <a:endParaRPr sz="2400"/>
          </a:p>
        </p:txBody>
      </p:sp>
      <p:sp>
        <p:nvSpPr>
          <p:cNvPr id="91" name="Google Shape;91;p18"/>
          <p:cNvSpPr txBox="1"/>
          <p:nvPr/>
        </p:nvSpPr>
        <p:spPr>
          <a:xfrm>
            <a:off x="4848425" y="1410925"/>
            <a:ext cx="3989100" cy="33861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T Sans Narrow"/>
                <a:ea typeface="PT Sans Narrow"/>
                <a:cs typeface="PT Sans Narrow"/>
                <a:sym typeface="PT Sans Narrow"/>
              </a:rPr>
              <a:t>Writing Activity:</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solidFill>
                  <a:srgbClr val="FF0000"/>
                </a:solidFill>
                <a:latin typeface="PT Sans Narrow"/>
                <a:ea typeface="PT Sans Narrow"/>
                <a:cs typeface="PT Sans Narrow"/>
                <a:sym typeface="PT Sans Narrow"/>
              </a:rPr>
              <a:t>Title this slide: </a:t>
            </a:r>
            <a:r>
              <a:rPr lang="en" sz="1800">
                <a:solidFill>
                  <a:srgbClr val="FF0000"/>
                </a:solidFill>
                <a:latin typeface="PT Sans Narrow"/>
                <a:ea typeface="PT Sans Narrow"/>
                <a:cs typeface="PT Sans Narrow"/>
                <a:sym typeface="PT Sans Narrow"/>
              </a:rPr>
              <a:t>Dark Side of Chocolate</a:t>
            </a:r>
            <a:endParaRPr sz="1800">
              <a:solidFill>
                <a:srgbClr val="FF0000"/>
              </a:solidFill>
              <a:latin typeface="PT Sans Narrow"/>
              <a:ea typeface="PT Sans Narrow"/>
              <a:cs typeface="PT Sans Narrow"/>
              <a:sym typeface="PT Sans Narrow"/>
            </a:endParaRPr>
          </a:p>
          <a:p>
            <a:pPr marL="0" lvl="0" indent="0" algn="l" rtl="0">
              <a:spcBef>
                <a:spcPts val="0"/>
              </a:spcBef>
              <a:spcAft>
                <a:spcPts val="0"/>
              </a:spcAft>
              <a:buNone/>
            </a:pPr>
            <a:endParaRPr sz="1800">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Write a paragraph response to this video.  In detail explain things you learned, What shocked you, how it made you feel, did it change how you feel about chocolate?</a:t>
            </a:r>
            <a:endParaRPr sz="18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92" name="Google Shape;92;p18" descr="BV 11-11 The Dark Side of Chocolate - Child Slavery&#10;&#10;&quot;The Dark Side of Chocolate&quot; directed by Miki Mistrati shows that young children are still being illegally sold to cocoa plantations in the Ivory Coast, Africa to harvest much of the cocoa crop used by Nestle, Hershey and the major chocolate producers of the world.&#10;&#10;In 2001, these large chocolate producers signed the Cocoa Protocol which promised to work for the eradication of child labor by 2008.&#10;&#10;The Church of the Brethren Annual Conference in 2008 passed a resolution against slavery in the 21st century. That action was the 10th time that the Church of the Brethren had passed anti-slavery resolutions:. Nine other resolutions were passed from 1782 - 1857, prior to the US civil war to end slavery. The 2008 resolution made a commitment to educating ourselves and others about modern day slavery.&#10;-- &#10;For a quick view on YouTube of more PEGMedia films available from Brethren Voices: http://BrethrenVoices.at7c.com&#10; --" title="The Dark Side of Chocolate - Child Slavery">
            <a:hlinkClick r:id="rId3"/>
          </p:cNvPr>
          <p:cNvPicPr preferRelativeResize="0"/>
          <p:nvPr/>
        </p:nvPicPr>
        <p:blipFill>
          <a:blip r:embed="rId4">
            <a:alphaModFix/>
          </a:blip>
          <a:stretch>
            <a:fillRect/>
          </a:stretch>
        </p:blipFill>
        <p:spPr>
          <a:xfrm>
            <a:off x="868925" y="2457275"/>
            <a:ext cx="2849725" cy="2137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p:nvPr/>
        </p:nvSpPr>
        <p:spPr>
          <a:xfrm>
            <a:off x="295025" y="282175"/>
            <a:ext cx="8542500" cy="936300"/>
          </a:xfrm>
          <a:prstGeom prst="rect">
            <a:avLst/>
          </a:prstGeom>
          <a:solidFill>
            <a:srgbClr val="0000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T Sans Narrow"/>
                <a:ea typeface="PT Sans Narrow"/>
                <a:cs typeface="PT Sans Narrow"/>
                <a:sym typeface="PT Sans Narrow"/>
              </a:rPr>
              <a:t> Friday</a:t>
            </a:r>
            <a:endParaRPr sz="4800">
              <a:latin typeface="PT Sans Narrow"/>
              <a:ea typeface="PT Sans Narrow"/>
              <a:cs typeface="PT Sans Narrow"/>
              <a:sym typeface="PT Sans Narrow"/>
            </a:endParaRPr>
          </a:p>
        </p:txBody>
      </p:sp>
      <p:sp>
        <p:nvSpPr>
          <p:cNvPr id="98" name="Google Shape;98;p19"/>
          <p:cNvSpPr txBox="1"/>
          <p:nvPr/>
        </p:nvSpPr>
        <p:spPr>
          <a:xfrm>
            <a:off x="295025" y="1410925"/>
            <a:ext cx="3989100" cy="33861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t>Reading Activity</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Read the article: Human Rights: Questions and Answers.</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Click </a:t>
            </a:r>
            <a:r>
              <a:rPr lang="en" sz="2400" u="sng">
                <a:solidFill>
                  <a:schemeClr val="hlink"/>
                </a:solidFill>
                <a:hlinkClick r:id="rId3"/>
              </a:rPr>
              <a:t>Here</a:t>
            </a:r>
            <a:endParaRPr sz="2400"/>
          </a:p>
        </p:txBody>
      </p:sp>
      <p:sp>
        <p:nvSpPr>
          <p:cNvPr id="99" name="Google Shape;99;p19"/>
          <p:cNvSpPr txBox="1"/>
          <p:nvPr/>
        </p:nvSpPr>
        <p:spPr>
          <a:xfrm>
            <a:off x="4848425" y="1410925"/>
            <a:ext cx="3989100" cy="33861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T Sans Narrow"/>
                <a:ea typeface="PT Sans Narrow"/>
                <a:cs typeface="PT Sans Narrow"/>
                <a:sym typeface="PT Sans Narrow"/>
              </a:rPr>
              <a:t>Writing Activity:</a:t>
            </a: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solidFill>
                  <a:srgbClr val="FF0000"/>
                </a:solidFill>
                <a:latin typeface="PT Sans Narrow"/>
                <a:ea typeface="PT Sans Narrow"/>
                <a:cs typeface="PT Sans Narrow"/>
                <a:sym typeface="PT Sans Narrow"/>
              </a:rPr>
              <a:t>Title Today’s slide: Kahoot</a:t>
            </a:r>
            <a:endParaRPr sz="2400">
              <a:solidFill>
                <a:srgbClr val="FF0000"/>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Create a Kahoot about this article.  Make sure your questions can be answered after reading this article.  Write 8 to 10 questions and have at least 3 reasonable answers for each question.  Take a screenshot when you are done and put it in today’s slide.</a:t>
            </a:r>
            <a:endParaRPr sz="1800">
              <a:latin typeface="PT Sans Narrow"/>
              <a:ea typeface="PT Sans Narrow"/>
              <a:cs typeface="PT Sans Narrow"/>
              <a:sym typeface="PT Sans Narrow"/>
            </a:endParaRPr>
          </a:p>
          <a:p>
            <a:pPr marL="0" lvl="0" indent="0" algn="l" rtl="0">
              <a:spcBef>
                <a:spcPts val="0"/>
              </a:spcBef>
              <a:spcAft>
                <a:spcPts val="0"/>
              </a:spcAft>
              <a:buNone/>
            </a:pPr>
            <a:endParaRPr sz="1800">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Refresher: How to take screenshot: </a:t>
            </a:r>
            <a:r>
              <a:rPr lang="en" sz="1800" u="sng">
                <a:solidFill>
                  <a:schemeClr val="hlink"/>
                </a:solidFill>
                <a:latin typeface="PT Sans Narrow"/>
                <a:ea typeface="PT Sans Narrow"/>
                <a:cs typeface="PT Sans Narrow"/>
                <a:sym typeface="PT Sans Narrow"/>
                <a:hlinkClick r:id="rId4"/>
              </a:rPr>
              <a:t>click here</a:t>
            </a:r>
            <a:endParaRPr sz="1800">
              <a:latin typeface="PT Sans Narrow"/>
              <a:ea typeface="PT Sans Narrow"/>
              <a:cs typeface="PT Sans Narrow"/>
              <a:sym typeface="PT Sans Narr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p:nvPr/>
        </p:nvSpPr>
        <p:spPr>
          <a:xfrm>
            <a:off x="295025" y="282175"/>
            <a:ext cx="8542500" cy="936300"/>
          </a:xfrm>
          <a:prstGeom prst="rect">
            <a:avLst/>
          </a:prstGeom>
          <a:solidFill>
            <a:srgbClr val="00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T Sans Narrow"/>
                <a:ea typeface="PT Sans Narrow"/>
                <a:cs typeface="PT Sans Narrow"/>
                <a:sym typeface="PT Sans Narrow"/>
              </a:rPr>
              <a:t> Monday</a:t>
            </a:r>
            <a:endParaRPr sz="4800">
              <a:latin typeface="PT Sans Narrow"/>
              <a:ea typeface="PT Sans Narrow"/>
              <a:cs typeface="PT Sans Narrow"/>
              <a:sym typeface="PT Sans Narrow"/>
            </a:endParaRPr>
          </a:p>
        </p:txBody>
      </p:sp>
      <p:sp>
        <p:nvSpPr>
          <p:cNvPr id="105" name="Google Shape;105;p20"/>
          <p:cNvSpPr txBox="1"/>
          <p:nvPr/>
        </p:nvSpPr>
        <p:spPr>
          <a:xfrm>
            <a:off x="295025" y="1410925"/>
            <a:ext cx="3989100" cy="33861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t>Reading Activity</a:t>
            </a:r>
            <a:endParaRPr sz="2400"/>
          </a:p>
          <a:p>
            <a:pPr marL="0" lvl="0" indent="0" algn="l" rtl="0">
              <a:spcBef>
                <a:spcPts val="0"/>
              </a:spcBef>
              <a:spcAft>
                <a:spcPts val="0"/>
              </a:spcAft>
              <a:buNone/>
            </a:pPr>
            <a:r>
              <a:rPr lang="en" sz="1800"/>
              <a:t>Newsela Article:</a:t>
            </a:r>
            <a:r>
              <a:rPr lang="en" sz="2400"/>
              <a:t> </a:t>
            </a:r>
            <a:r>
              <a:rPr lang="en" b="1">
                <a:solidFill>
                  <a:srgbClr val="333333"/>
                </a:solidFill>
                <a:highlight>
                  <a:srgbClr val="FFFFFF"/>
                </a:highlight>
              </a:rPr>
              <a:t>Despite efforts, child labor abuse hasn't stopped on cocoa farms</a:t>
            </a:r>
            <a:endParaRPr b="1">
              <a:solidFill>
                <a:srgbClr val="333333"/>
              </a:solidFill>
              <a:highlight>
                <a:srgbClr val="FFFFFF"/>
              </a:highlight>
            </a:endParaRPr>
          </a:p>
          <a:p>
            <a:pPr marL="0" lvl="0" indent="0" algn="l" rtl="0">
              <a:spcBef>
                <a:spcPts val="0"/>
              </a:spcBef>
              <a:spcAft>
                <a:spcPts val="0"/>
              </a:spcAft>
              <a:buNone/>
            </a:pPr>
            <a:endParaRPr sz="1200" b="1">
              <a:solidFill>
                <a:srgbClr val="333333"/>
              </a:solidFill>
              <a:highlight>
                <a:srgbClr val="FFFFFF"/>
              </a:highlight>
            </a:endParaRPr>
          </a:p>
          <a:p>
            <a:pPr marL="0" lvl="0" indent="0" algn="l" rtl="0">
              <a:spcBef>
                <a:spcPts val="0"/>
              </a:spcBef>
              <a:spcAft>
                <a:spcPts val="0"/>
              </a:spcAft>
              <a:buNone/>
            </a:pPr>
            <a:r>
              <a:rPr lang="en" sz="1200" b="1">
                <a:solidFill>
                  <a:srgbClr val="333333"/>
                </a:solidFill>
                <a:highlight>
                  <a:srgbClr val="FFFFFF"/>
                </a:highlight>
              </a:rPr>
              <a:t>Search Newsela  for it.</a:t>
            </a:r>
            <a:endParaRPr sz="1200" b="1">
              <a:solidFill>
                <a:srgbClr val="333333"/>
              </a:solidFill>
              <a:highlight>
                <a:srgbClr val="FFFFFF"/>
              </a:highlight>
            </a:endParaRPr>
          </a:p>
          <a:p>
            <a:pPr marL="0" lvl="0" indent="0" algn="l" rtl="0">
              <a:spcBef>
                <a:spcPts val="0"/>
              </a:spcBef>
              <a:spcAft>
                <a:spcPts val="0"/>
              </a:spcAft>
              <a:buNone/>
            </a:pPr>
            <a:endParaRPr sz="2400"/>
          </a:p>
          <a:p>
            <a:pPr marL="0" lvl="0" indent="0" algn="l" rtl="0">
              <a:spcBef>
                <a:spcPts val="0"/>
              </a:spcBef>
              <a:spcAft>
                <a:spcPts val="0"/>
              </a:spcAft>
              <a:buNone/>
            </a:pPr>
            <a:r>
              <a:rPr lang="en" sz="2400"/>
              <a:t>Watch this</a:t>
            </a:r>
            <a:endParaRPr sz="2400"/>
          </a:p>
          <a:p>
            <a:pPr marL="0" lvl="0" indent="0" algn="l" rtl="0">
              <a:spcBef>
                <a:spcPts val="0"/>
              </a:spcBef>
              <a:spcAft>
                <a:spcPts val="0"/>
              </a:spcAft>
              <a:buNone/>
            </a:pPr>
            <a:r>
              <a:rPr lang="en" sz="2400"/>
              <a:t> video</a:t>
            </a:r>
            <a:endParaRPr sz="2400"/>
          </a:p>
          <a:p>
            <a:pPr marL="0" lvl="0" indent="0" algn="l" rtl="0">
              <a:spcBef>
                <a:spcPts val="0"/>
              </a:spcBef>
              <a:spcAft>
                <a:spcPts val="0"/>
              </a:spcAft>
              <a:buNone/>
            </a:pPr>
            <a:endParaRPr sz="2400"/>
          </a:p>
        </p:txBody>
      </p:sp>
      <p:sp>
        <p:nvSpPr>
          <p:cNvPr id="106" name="Google Shape;106;p20"/>
          <p:cNvSpPr txBox="1"/>
          <p:nvPr/>
        </p:nvSpPr>
        <p:spPr>
          <a:xfrm>
            <a:off x="4848425" y="1410925"/>
            <a:ext cx="3989100" cy="33861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T Sans Narrow"/>
                <a:ea typeface="PT Sans Narrow"/>
                <a:cs typeface="PT Sans Narrow"/>
                <a:sym typeface="PT Sans Narrow"/>
              </a:rPr>
              <a:t>Writing Activity:</a:t>
            </a:r>
            <a:endParaRPr sz="2400">
              <a:latin typeface="PT Sans Narrow"/>
              <a:ea typeface="PT Sans Narrow"/>
              <a:cs typeface="PT Sans Narrow"/>
              <a:sym typeface="PT Sans Narrow"/>
            </a:endParaRPr>
          </a:p>
          <a:p>
            <a:pPr marL="0" lvl="0" indent="0" algn="l" rtl="0">
              <a:spcBef>
                <a:spcPts val="0"/>
              </a:spcBef>
              <a:spcAft>
                <a:spcPts val="0"/>
              </a:spcAft>
              <a:buNone/>
            </a:pPr>
            <a:r>
              <a:rPr lang="en" sz="1800">
                <a:solidFill>
                  <a:srgbClr val="FF0000"/>
                </a:solidFill>
                <a:latin typeface="PT Sans Narrow"/>
                <a:ea typeface="PT Sans Narrow"/>
                <a:cs typeface="PT Sans Narrow"/>
                <a:sym typeface="PT Sans Narrow"/>
              </a:rPr>
              <a:t>Title This Slide: Picture Prompt</a:t>
            </a:r>
            <a:endParaRPr sz="1800">
              <a:solidFill>
                <a:srgbClr val="FF0000"/>
              </a:solidFill>
              <a:latin typeface="PT Sans Narrow"/>
              <a:ea typeface="PT Sans Narrow"/>
              <a:cs typeface="PT Sans Narrow"/>
              <a:sym typeface="PT Sans Narrow"/>
            </a:endParaRPr>
          </a:p>
          <a:p>
            <a:pPr marL="0" lvl="0" indent="0" algn="l" rtl="0">
              <a:spcBef>
                <a:spcPts val="0"/>
              </a:spcBef>
              <a:spcAft>
                <a:spcPts val="0"/>
              </a:spcAft>
              <a:buNone/>
            </a:pPr>
            <a:endParaRPr sz="600">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Choose on one of these pics. Copy and paste it on today’s slide.  Write a story that includes this scene.</a:t>
            </a:r>
            <a:endParaRPr sz="18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107" name="Google Shape;107;p20" descr="Subscribe! http://skr.cm/SubscribeToStories &#10;Watch more episodes! http://bit.ly/1SiejNW &#10; &#10;In 1916, photographer Lewis Wickes Hine helped put a stop to child labor in America by documenting young children in the workforce. See how photographers today are trying to do the same in Bangladesh and beyond. &#10; &#10;This weekly storytelling series uses the imagery of photographers and adventurers around the world to give us a deeper connection to and understanding of the human condition. &#10; &#10;Watch Seeker's content days before anyone else, click here for a free 30 day subscription to Vessel: http://skr.cm/seekeratvessel &#10; &#10;Join the Seeker community! &#10;Twitter: https://twitter.com/SeekerNetwork &#10;Facebook: https://www.facebook.com/pages/Seeker-Network/872690716088418?ref=hl &#10;Instagram: http://instagram.com/seekernetwork &#10;Tumblr: http://seekernetwork.tumblr.com &#10;Google+: https://plus.google.com/u/0/100537624873180533713/about &#10;iOS app: http://seekernetwork.com/ios" title="Can Photography End Child Labor?">
            <a:hlinkClick r:id="rId3"/>
          </p:cNvPr>
          <p:cNvPicPr preferRelativeResize="0"/>
          <p:nvPr/>
        </p:nvPicPr>
        <p:blipFill>
          <a:blip r:embed="rId4">
            <a:alphaModFix/>
          </a:blip>
          <a:stretch>
            <a:fillRect/>
          </a:stretch>
        </p:blipFill>
        <p:spPr>
          <a:xfrm>
            <a:off x="2009025" y="3090700"/>
            <a:ext cx="2275100" cy="1706325"/>
          </a:xfrm>
          <a:prstGeom prst="rect">
            <a:avLst/>
          </a:prstGeom>
          <a:noFill/>
          <a:ln>
            <a:noFill/>
          </a:ln>
        </p:spPr>
      </p:pic>
      <p:pic>
        <p:nvPicPr>
          <p:cNvPr id="108" name="Google Shape;108;p20"/>
          <p:cNvPicPr preferRelativeResize="0"/>
          <p:nvPr/>
        </p:nvPicPr>
        <p:blipFill>
          <a:blip r:embed="rId5">
            <a:alphaModFix/>
          </a:blip>
          <a:stretch>
            <a:fillRect/>
          </a:stretch>
        </p:blipFill>
        <p:spPr>
          <a:xfrm>
            <a:off x="5744700" y="2999194"/>
            <a:ext cx="1243900" cy="846050"/>
          </a:xfrm>
          <a:prstGeom prst="rect">
            <a:avLst/>
          </a:prstGeom>
          <a:noFill/>
          <a:ln>
            <a:noFill/>
          </a:ln>
        </p:spPr>
      </p:pic>
      <p:pic>
        <p:nvPicPr>
          <p:cNvPr id="109" name="Google Shape;109;p20"/>
          <p:cNvPicPr preferRelativeResize="0"/>
          <p:nvPr/>
        </p:nvPicPr>
        <p:blipFill>
          <a:blip r:embed="rId6">
            <a:alphaModFix/>
          </a:blip>
          <a:stretch>
            <a:fillRect/>
          </a:stretch>
        </p:blipFill>
        <p:spPr>
          <a:xfrm>
            <a:off x="7226849" y="2954074"/>
            <a:ext cx="1406973" cy="936300"/>
          </a:xfrm>
          <a:prstGeom prst="rect">
            <a:avLst/>
          </a:prstGeom>
          <a:noFill/>
          <a:ln>
            <a:noFill/>
          </a:ln>
        </p:spPr>
      </p:pic>
      <p:pic>
        <p:nvPicPr>
          <p:cNvPr id="110" name="Google Shape;110;p20"/>
          <p:cNvPicPr preferRelativeResize="0"/>
          <p:nvPr/>
        </p:nvPicPr>
        <p:blipFill>
          <a:blip r:embed="rId7">
            <a:alphaModFix/>
          </a:blip>
          <a:stretch>
            <a:fillRect/>
          </a:stretch>
        </p:blipFill>
        <p:spPr>
          <a:xfrm>
            <a:off x="4976425" y="3991425"/>
            <a:ext cx="1793162" cy="1008659"/>
          </a:xfrm>
          <a:prstGeom prst="rect">
            <a:avLst/>
          </a:prstGeom>
          <a:noFill/>
          <a:ln>
            <a:noFill/>
          </a:ln>
        </p:spPr>
      </p:pic>
      <p:pic>
        <p:nvPicPr>
          <p:cNvPr id="111" name="Google Shape;111;p20"/>
          <p:cNvPicPr preferRelativeResize="0"/>
          <p:nvPr/>
        </p:nvPicPr>
        <p:blipFill>
          <a:blip r:embed="rId8">
            <a:alphaModFix/>
          </a:blip>
          <a:stretch>
            <a:fillRect/>
          </a:stretch>
        </p:blipFill>
        <p:spPr>
          <a:xfrm>
            <a:off x="7137049" y="3890384"/>
            <a:ext cx="1664525" cy="11096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p:nvPr/>
        </p:nvSpPr>
        <p:spPr>
          <a:xfrm>
            <a:off x="295025" y="282175"/>
            <a:ext cx="8542500" cy="936300"/>
          </a:xfrm>
          <a:prstGeom prst="rect">
            <a:avLst/>
          </a:prstGeom>
          <a:solidFill>
            <a:srgbClr val="00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T Sans Narrow"/>
                <a:ea typeface="PT Sans Narrow"/>
                <a:cs typeface="PT Sans Narrow"/>
                <a:sym typeface="PT Sans Narrow"/>
              </a:rPr>
              <a:t> Tuesday</a:t>
            </a:r>
            <a:endParaRPr sz="4800">
              <a:latin typeface="PT Sans Narrow"/>
              <a:ea typeface="PT Sans Narrow"/>
              <a:cs typeface="PT Sans Narrow"/>
              <a:sym typeface="PT Sans Narrow"/>
            </a:endParaRPr>
          </a:p>
        </p:txBody>
      </p:sp>
      <p:sp>
        <p:nvSpPr>
          <p:cNvPr id="117" name="Google Shape;117;p21"/>
          <p:cNvSpPr txBox="1"/>
          <p:nvPr/>
        </p:nvSpPr>
        <p:spPr>
          <a:xfrm>
            <a:off x="295025" y="1410925"/>
            <a:ext cx="3989100" cy="33861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t>Reading Activity</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Read the picture book: </a:t>
            </a:r>
            <a:endParaRPr sz="2400"/>
          </a:p>
          <a:p>
            <a:pPr marL="0" lvl="0" indent="0" algn="l" rtl="0">
              <a:spcBef>
                <a:spcPts val="0"/>
              </a:spcBef>
              <a:spcAft>
                <a:spcPts val="0"/>
              </a:spcAft>
              <a:buNone/>
            </a:pPr>
            <a:r>
              <a:rPr lang="en" sz="2400"/>
              <a:t>We are All Born Free</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Click </a:t>
            </a:r>
            <a:r>
              <a:rPr lang="en" sz="2400" u="sng">
                <a:solidFill>
                  <a:schemeClr val="hlink"/>
                </a:solidFill>
                <a:hlinkClick r:id="rId3"/>
              </a:rPr>
              <a:t>Here</a:t>
            </a:r>
            <a:endParaRPr sz="2400"/>
          </a:p>
        </p:txBody>
      </p:sp>
      <p:sp>
        <p:nvSpPr>
          <p:cNvPr id="118" name="Google Shape;118;p21"/>
          <p:cNvSpPr txBox="1"/>
          <p:nvPr/>
        </p:nvSpPr>
        <p:spPr>
          <a:xfrm>
            <a:off x="4848425" y="1410925"/>
            <a:ext cx="3989100" cy="33861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T Sans Narrow"/>
                <a:ea typeface="PT Sans Narrow"/>
                <a:cs typeface="PT Sans Narrow"/>
                <a:sym typeface="PT Sans Narrow"/>
              </a:rPr>
              <a:t>Writing Activity:</a:t>
            </a:r>
            <a:endParaRPr sz="2400">
              <a:latin typeface="PT Sans Narrow"/>
              <a:ea typeface="PT Sans Narrow"/>
              <a:cs typeface="PT Sans Narrow"/>
              <a:sym typeface="PT Sans Narrow"/>
            </a:endParaRPr>
          </a:p>
          <a:p>
            <a:pPr marL="0" lvl="0" indent="0" algn="l" rtl="0">
              <a:spcBef>
                <a:spcPts val="0"/>
              </a:spcBef>
              <a:spcAft>
                <a:spcPts val="0"/>
              </a:spcAft>
              <a:buNone/>
            </a:pPr>
            <a:endParaRPr sz="800">
              <a:latin typeface="PT Sans Narrow"/>
              <a:ea typeface="PT Sans Narrow"/>
              <a:cs typeface="PT Sans Narrow"/>
              <a:sym typeface="PT Sans Narrow"/>
            </a:endParaRPr>
          </a:p>
          <a:p>
            <a:pPr marL="0" lvl="0" indent="0" algn="l" rtl="0">
              <a:spcBef>
                <a:spcPts val="0"/>
              </a:spcBef>
              <a:spcAft>
                <a:spcPts val="0"/>
              </a:spcAft>
              <a:buNone/>
            </a:pPr>
            <a:r>
              <a:rPr lang="en" sz="2400">
                <a:solidFill>
                  <a:srgbClr val="FF0000"/>
                </a:solidFill>
                <a:latin typeface="PT Sans Narrow"/>
                <a:ea typeface="PT Sans Narrow"/>
                <a:cs typeface="PT Sans Narrow"/>
                <a:sym typeface="PT Sans Narrow"/>
              </a:rPr>
              <a:t>Title today’s slide: We are All Born Free.</a:t>
            </a:r>
            <a:endParaRPr sz="2400">
              <a:solidFill>
                <a:srgbClr val="FF0000"/>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1200">
                <a:latin typeface="PT Sans Narrow"/>
                <a:ea typeface="PT Sans Narrow"/>
                <a:cs typeface="PT Sans Narrow"/>
                <a:sym typeface="PT Sans Narrow"/>
              </a:rPr>
              <a:t>Use this slide to make your own page in this book.  Write a few sentences explaining the right you want to promote.  (refer to the book for examples).  You can either draw your picture and write your sentences on that, then take a picture of ir and paste it on today’s slide. </a:t>
            </a:r>
            <a:endParaRPr sz="1200">
              <a:latin typeface="PT Sans Narrow"/>
              <a:ea typeface="PT Sans Narrow"/>
              <a:cs typeface="PT Sans Narrow"/>
              <a:sym typeface="PT Sans Narrow"/>
            </a:endParaRPr>
          </a:p>
          <a:p>
            <a:pPr marL="0" lvl="0" indent="0" algn="l" rtl="0">
              <a:spcBef>
                <a:spcPts val="0"/>
              </a:spcBef>
              <a:spcAft>
                <a:spcPts val="0"/>
              </a:spcAft>
              <a:buNone/>
            </a:pPr>
            <a:endParaRPr sz="1200">
              <a:latin typeface="PT Sans Narrow"/>
              <a:ea typeface="PT Sans Narrow"/>
              <a:cs typeface="PT Sans Narrow"/>
              <a:sym typeface="PT Sans Narrow"/>
            </a:endParaRPr>
          </a:p>
          <a:p>
            <a:pPr marL="0" lvl="0" indent="0" algn="l" rtl="0">
              <a:spcBef>
                <a:spcPts val="0"/>
              </a:spcBef>
              <a:spcAft>
                <a:spcPts val="0"/>
              </a:spcAft>
              <a:buNone/>
            </a:pPr>
            <a:r>
              <a:rPr lang="en" sz="1200">
                <a:latin typeface="PT Sans Narrow"/>
                <a:ea typeface="PT Sans Narrow"/>
                <a:cs typeface="PT Sans Narrow"/>
                <a:sym typeface="PT Sans Narrow"/>
              </a:rPr>
              <a:t>OR</a:t>
            </a:r>
            <a:endParaRPr sz="1200">
              <a:latin typeface="PT Sans Narrow"/>
              <a:ea typeface="PT Sans Narrow"/>
              <a:cs typeface="PT Sans Narrow"/>
              <a:sym typeface="PT Sans Narrow"/>
            </a:endParaRPr>
          </a:p>
          <a:p>
            <a:pPr marL="0" lvl="0" indent="0" algn="l" rtl="0">
              <a:spcBef>
                <a:spcPts val="0"/>
              </a:spcBef>
              <a:spcAft>
                <a:spcPts val="0"/>
              </a:spcAft>
              <a:buNone/>
            </a:pPr>
            <a:endParaRPr sz="1200">
              <a:latin typeface="PT Sans Narrow"/>
              <a:ea typeface="PT Sans Narrow"/>
              <a:cs typeface="PT Sans Narrow"/>
              <a:sym typeface="PT Sans Narrow"/>
            </a:endParaRPr>
          </a:p>
          <a:p>
            <a:pPr marL="0" lvl="0" indent="0" algn="l" rtl="0">
              <a:spcBef>
                <a:spcPts val="0"/>
              </a:spcBef>
              <a:spcAft>
                <a:spcPts val="0"/>
              </a:spcAft>
              <a:buNone/>
            </a:pPr>
            <a:r>
              <a:rPr lang="en" sz="1200">
                <a:latin typeface="PT Sans Narrow"/>
                <a:ea typeface="PT Sans Narrow"/>
                <a:cs typeface="PT Sans Narrow"/>
                <a:sym typeface="PT Sans Narrow"/>
              </a:rPr>
              <a:t>Find a picture from google images that represents your right and paste it on today’s slide along with your writing piece.</a:t>
            </a:r>
            <a:endParaRPr sz="1200">
              <a:latin typeface="PT Sans Narrow"/>
              <a:ea typeface="PT Sans Narrow"/>
              <a:cs typeface="PT Sans Narrow"/>
              <a:sym typeface="PT Sans Narrow"/>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912</Words>
  <Application>Microsoft Macintosh PowerPoint</Application>
  <PresentationFormat>On-screen Show (16:9)</PresentationFormat>
  <Paragraphs>139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PT Sans Narrow</vt:lpstr>
      <vt:lpstr>Permanent Marker</vt:lpstr>
      <vt:lpstr>Bree Serif</vt:lpstr>
      <vt:lpstr>Simple Light</vt:lpstr>
      <vt:lpstr>Bi -Weekly ELA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 -Weekly ELA Activities</dc:title>
  <cp:lastModifiedBy>Christopher Dawson</cp:lastModifiedBy>
  <cp:revision>1</cp:revision>
  <dcterms:modified xsi:type="dcterms:W3CDTF">2020-04-07T20:43:50Z</dcterms:modified>
</cp:coreProperties>
</file>