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4" d="100"/>
          <a:sy n="54" d="100"/>
        </p:scale>
        <p:origin x="-2648" y="-104"/>
      </p:cViewPr>
      <p:guideLst>
        <p:guide orient="horz" pos="3168"/>
        <p:guide pos="244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913036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284f75155_0_54: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284f7515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284f75155_0_85: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284f75155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284f75155_0_92: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284f7515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f7a49e5ee_0_7: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f7a49e5e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284f75155_0_77: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284f7515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284f75155_2_8: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284f75155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284f75155_0_69: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284f7515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7f7a49e5ee_0_0: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7f7a49e5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284f75155_2_24: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284f75155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284f75155_2_1: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284f75155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d33c50093_0_2: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d33c5009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7284f75155_2_32: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7284f75155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284f7feeb_4_0: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284f7feeb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7284f75155_0_9: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7284f7515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d6923b3de_0_2: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d6923b3d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f7a49e5ee_0_21: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f7a49e5e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284f75155_0_27: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284f7515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284f75155_0_35: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284f7515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284f75155_0_43: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284f7515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7f7a49e5ee_0_14:notes"/>
          <p:cNvSpPr>
            <a:spLocks noGrp="1" noRot="1" noChangeAspect="1"/>
          </p:cNvSpPr>
          <p:nvPr>
            <p:ph type="sldImg" idx="2"/>
          </p:nvPr>
        </p:nvSpPr>
        <p:spPr>
          <a:xfrm>
            <a:off x="2104459"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7f7a49e5e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edwin.app/reader/14204" TargetMode="External"/><Relationship Id="rId4" Type="http://schemas.openxmlformats.org/officeDocument/2006/relationships/image" Target="../media/image10.png"/><Relationship Id="rId5" Type="http://schemas.openxmlformats.org/officeDocument/2006/relationships/hyperlink" Target="http://www.youtube.com/watch?v=SLKgmZo4w9E" TargetMode="External"/><Relationship Id="rId6" Type="http://schemas.openxmlformats.org/officeDocument/2006/relationships/image" Target="../media/image13.jpg"/><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msciezki.weebly.com/uploads/3/9/0/3/39037105/fractions_ratios_percentages.pdf" TargetMode="External"/><Relationship Id="rId4" Type="http://schemas.openxmlformats.org/officeDocument/2006/relationships/image" Target="../media/image11.png"/><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hyperlink" Target="https://www.mathplayground.com/number_bonds_fractions.html" TargetMode="External"/><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s://edwin.app/reader/14184" TargetMode="External"/><Relationship Id="rId4" Type="http://schemas.openxmlformats.org/officeDocument/2006/relationships/image" Target="../media/image10.png"/><Relationship Id="rId5" Type="http://schemas.openxmlformats.org/officeDocument/2006/relationships/hyperlink" Target="http://www.youtube.com/watch?v=GpumUOiGS6Q" TargetMode="External"/><Relationship Id="rId6" Type="http://schemas.openxmlformats.org/officeDocument/2006/relationships/image" Target="../media/image15.jpg"/><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7.png"/><Relationship Id="rId5" Type="http://schemas.openxmlformats.org/officeDocument/2006/relationships/hyperlink" Target="https://www.sheppardsoftware.com/mathgames/fractions/mathman_improper_fractions.htm" TargetMode="External"/><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s://edwin.app/reader/14184" TargetMode="External"/><Relationship Id="rId4" Type="http://schemas.openxmlformats.org/officeDocument/2006/relationships/image" Target="../media/image10.png"/><Relationship Id="rId5" Type="http://schemas.openxmlformats.org/officeDocument/2006/relationships/hyperlink" Target="http://www.youtube.com/watch?v=1xuf6ZKF1_I" TargetMode="External"/><Relationship Id="rId6" Type="http://schemas.openxmlformats.org/officeDocument/2006/relationships/image" Target="../media/image18.jpg"/><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CA9XLJpQp3c" TargetMode="External"/><Relationship Id="rId4" Type="http://schemas.openxmlformats.org/officeDocument/2006/relationships/image" Target="../media/image2.jpg"/><Relationship Id="rId5" Type="http://schemas.openxmlformats.org/officeDocument/2006/relationships/hyperlink" Target="https://drive.google.com/file/d/18ARH1MBnZxw54P1EtCd7KgoD2VF58JZT/view?usp=sharing" TargetMode="External"/><Relationship Id="rId6"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hyperlink" Target="https://ns.mathgames.com/skill/5.23-what-mixed-fraction-is-shown" TargetMode="External"/><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s://www.abcya.com/games/fraction_fling" TargetMode="External"/><Relationship Id="rId5" Type="http://schemas.openxmlformats.org/officeDocument/2006/relationships/hyperlink" Target="https://phet.colorado.edu/sims/html/fraction-matcher/latest/fraction-matcher_en.html" TargetMode="External"/><Relationship Id="rId6" Type="http://schemas.openxmlformats.org/officeDocument/2006/relationships/image" Target="../media/image7.png"/><Relationship Id="rId7" Type="http://schemas.openxmlformats.org/officeDocument/2006/relationships/hyperlink" Target="http://www.youtube.com/watch?v=PmWnMtLBJZM" TargetMode="External"/><Relationship Id="rId8" Type="http://schemas.openxmlformats.org/officeDocument/2006/relationships/image" Target="../media/image8.jp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qk2oP6FZ6HA" TargetMode="External"/><Relationship Id="rId4" Type="http://schemas.openxmlformats.org/officeDocument/2006/relationships/image" Target="../media/image9.jpg"/><Relationship Id="rId5" Type="http://schemas.openxmlformats.org/officeDocument/2006/relationships/hyperlink" Target="https://edwin.app/reader/14186" TargetMode="External"/><Relationship Id="rId6" Type="http://schemas.openxmlformats.org/officeDocument/2006/relationships/image" Target="../media/image10.pn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msciezki.weebly.com/uploads/3/9/0/3/39037105/fractions_ratios_percentages.pdf" TargetMode="External"/><Relationship Id="rId4" Type="http://schemas.openxmlformats.org/officeDocument/2006/relationships/image" Target="../media/image11.png"/><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s://mrnussbaum.com/clara-fraction-s-ice-cream-shop-online-game" TargetMode="External"/><Relationship Id="rId5" Type="http://schemas.openxmlformats.org/officeDocument/2006/relationships/image" Target="../media/image12.jpg"/><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186100" y="2314352"/>
            <a:ext cx="7242600" cy="106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Grade 6 - SHJH - Week 1</a:t>
            </a:r>
            <a:endParaRPr sz="4800">
              <a:latin typeface="PT Sans Narrow"/>
              <a:ea typeface="PT Sans Narrow"/>
              <a:cs typeface="PT Sans Narrow"/>
              <a:sym typeface="PT Sans Narrow"/>
            </a:endParaRPr>
          </a:p>
        </p:txBody>
      </p:sp>
      <p:pic>
        <p:nvPicPr>
          <p:cNvPr id="55" name="Google Shape;55;p13"/>
          <p:cNvPicPr preferRelativeResize="0"/>
          <p:nvPr/>
        </p:nvPicPr>
        <p:blipFill>
          <a:blip r:embed="rId3">
            <a:alphaModFix/>
          </a:blip>
          <a:stretch>
            <a:fillRect/>
          </a:stretch>
        </p:blipFill>
        <p:spPr>
          <a:xfrm>
            <a:off x="1876362" y="3561287"/>
            <a:ext cx="3862074" cy="2935826"/>
          </a:xfrm>
          <a:prstGeom prst="rect">
            <a:avLst/>
          </a:prstGeom>
          <a:noFill/>
          <a:ln>
            <a:noFill/>
          </a:ln>
        </p:spPr>
      </p:pic>
      <p:sp>
        <p:nvSpPr>
          <p:cNvPr id="56" name="Google Shape;56;p13"/>
          <p:cNvSpPr/>
          <p:nvPr/>
        </p:nvSpPr>
        <p:spPr>
          <a:xfrm>
            <a:off x="274075" y="592375"/>
            <a:ext cx="7066677" cy="1367251"/>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4A86E8"/>
                </a:solidFill>
                <a:latin typeface="Oswald"/>
              </a:rPr>
              <a:t>Fractions Unit</a:t>
            </a:r>
          </a:p>
        </p:txBody>
      </p:sp>
      <p:sp>
        <p:nvSpPr>
          <p:cNvPr id="57" name="Google Shape;57;p13"/>
          <p:cNvSpPr txBox="1"/>
          <p:nvPr/>
        </p:nvSpPr>
        <p:spPr>
          <a:xfrm>
            <a:off x="726300" y="6725150"/>
            <a:ext cx="6317400" cy="28752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PT Sans Narrow"/>
                <a:ea typeface="PT Sans Narrow"/>
                <a:cs typeface="PT Sans Narrow"/>
                <a:sym typeface="PT Sans Narrow"/>
              </a:rPr>
              <a:t>Learning Goals:  </a:t>
            </a:r>
            <a:r>
              <a:rPr lang="en" sz="2400" i="1">
                <a:latin typeface="PT Sans Narrow"/>
                <a:ea typeface="PT Sans Narrow"/>
                <a:cs typeface="PT Sans Narrow"/>
                <a:sym typeface="PT Sans Narrow"/>
              </a:rPr>
              <a:t>I can …</a:t>
            </a:r>
            <a:endParaRPr sz="2400" i="1">
              <a:latin typeface="PT Sans Narrow"/>
              <a:ea typeface="PT Sans Narrow"/>
              <a:cs typeface="PT Sans Narrow"/>
              <a:sym typeface="PT Sans Narrow"/>
            </a:endParaRPr>
          </a:p>
          <a:p>
            <a:pPr marL="0" lvl="0" indent="0" algn="l" rtl="0">
              <a:spcBef>
                <a:spcPts val="0"/>
              </a:spcBef>
              <a:spcAft>
                <a:spcPts val="0"/>
              </a:spcAft>
              <a:buNone/>
            </a:pPr>
            <a:endParaRPr sz="2400" i="1">
              <a:latin typeface="PT Sans Narrow"/>
              <a:ea typeface="PT Sans Narrow"/>
              <a:cs typeface="PT Sans Narrow"/>
              <a:sym typeface="PT Sans Narrow"/>
            </a:endParaRPr>
          </a:p>
          <a:p>
            <a:pPr marL="457200" lvl="0" indent="-342900" algn="l" rtl="0">
              <a:spcBef>
                <a:spcPts val="0"/>
              </a:spcBef>
              <a:spcAft>
                <a:spcPts val="0"/>
              </a:spcAft>
              <a:buSzPts val="1800"/>
              <a:buFont typeface="PT Sans Narrow"/>
              <a:buChar char="●"/>
            </a:pPr>
            <a:r>
              <a:rPr lang="en" sz="1800">
                <a:latin typeface="PT Sans Narrow"/>
                <a:ea typeface="PT Sans Narrow"/>
                <a:cs typeface="PT Sans Narrow"/>
                <a:sym typeface="PT Sans Narrow"/>
              </a:rPr>
              <a:t>Show that an improper fraction represents a number larger than one</a:t>
            </a:r>
            <a:endParaRPr sz="1800">
              <a:latin typeface="PT Sans Narrow"/>
              <a:ea typeface="PT Sans Narrow"/>
              <a:cs typeface="PT Sans Narrow"/>
              <a:sym typeface="PT Sans Narrow"/>
            </a:endParaRPr>
          </a:p>
          <a:p>
            <a:pPr marL="457200" lvl="0" indent="0" algn="l" rtl="0">
              <a:spcBef>
                <a:spcPts val="0"/>
              </a:spcBef>
              <a:spcAft>
                <a:spcPts val="0"/>
              </a:spcAft>
              <a:buNone/>
            </a:pPr>
            <a:endParaRPr sz="1800">
              <a:latin typeface="PT Sans Narrow"/>
              <a:ea typeface="PT Sans Narrow"/>
              <a:cs typeface="PT Sans Narrow"/>
              <a:sym typeface="PT Sans Narrow"/>
            </a:endParaRPr>
          </a:p>
          <a:p>
            <a:pPr marL="457200" lvl="0" indent="-342900" algn="l" rtl="0">
              <a:spcBef>
                <a:spcPts val="0"/>
              </a:spcBef>
              <a:spcAft>
                <a:spcPts val="0"/>
              </a:spcAft>
              <a:buSzPts val="1800"/>
              <a:buFont typeface="PT Sans Narrow"/>
              <a:buChar char="●"/>
            </a:pPr>
            <a:r>
              <a:rPr lang="en" sz="1800">
                <a:latin typeface="PT Sans Narrow"/>
                <a:ea typeface="PT Sans Narrow"/>
                <a:cs typeface="PT Sans Narrow"/>
                <a:sym typeface="PT Sans Narrow"/>
              </a:rPr>
              <a:t>Express improper numbers as mixed fractions</a:t>
            </a:r>
            <a:endParaRPr sz="1800">
              <a:latin typeface="PT Sans Narrow"/>
              <a:ea typeface="PT Sans Narrow"/>
              <a:cs typeface="PT Sans Narrow"/>
              <a:sym typeface="PT Sans Narrow"/>
            </a:endParaRPr>
          </a:p>
          <a:p>
            <a:pPr marL="457200" lvl="0" indent="0" algn="l" rtl="0">
              <a:spcBef>
                <a:spcPts val="0"/>
              </a:spcBef>
              <a:spcAft>
                <a:spcPts val="0"/>
              </a:spcAft>
              <a:buNone/>
            </a:pPr>
            <a:endParaRPr sz="1800">
              <a:latin typeface="PT Sans Narrow"/>
              <a:ea typeface="PT Sans Narrow"/>
              <a:cs typeface="PT Sans Narrow"/>
              <a:sym typeface="PT Sans Narrow"/>
            </a:endParaRPr>
          </a:p>
          <a:p>
            <a:pPr marL="457200" lvl="0" indent="-342900" algn="l" rtl="0">
              <a:spcBef>
                <a:spcPts val="0"/>
              </a:spcBef>
              <a:spcAft>
                <a:spcPts val="0"/>
              </a:spcAft>
              <a:buSzPts val="1800"/>
              <a:buFont typeface="PT Sans Narrow"/>
              <a:buChar char="●"/>
            </a:pPr>
            <a:r>
              <a:rPr lang="en" sz="1800">
                <a:latin typeface="PT Sans Narrow"/>
                <a:ea typeface="PT Sans Narrow"/>
                <a:cs typeface="PT Sans Narrow"/>
                <a:sym typeface="PT Sans Narrow"/>
              </a:rPr>
              <a:t>Express mixed fractions as mixed numbers</a:t>
            </a:r>
            <a:endParaRPr sz="1800">
              <a:latin typeface="PT Sans Narrow"/>
              <a:ea typeface="PT Sans Narrow"/>
              <a:cs typeface="PT Sans Narrow"/>
              <a:sym typeface="PT Sans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40"/>
        <p:cNvGrpSpPr/>
        <p:nvPr/>
      </p:nvGrpSpPr>
      <p:grpSpPr>
        <a:xfrm>
          <a:off x="0" y="0"/>
          <a:ext cx="0" cy="0"/>
          <a:chOff x="0" y="0"/>
          <a:chExt cx="0" cy="0"/>
        </a:xfrm>
      </p:grpSpPr>
      <p:sp>
        <p:nvSpPr>
          <p:cNvPr id="141" name="Google Shape;141;p22"/>
          <p:cNvSpPr txBox="1"/>
          <p:nvPr/>
        </p:nvSpPr>
        <p:spPr>
          <a:xfrm>
            <a:off x="255600" y="285104"/>
            <a:ext cx="7261200" cy="955500"/>
          </a:xfrm>
          <a:prstGeom prst="rect">
            <a:avLst/>
          </a:prstGeom>
          <a:solidFill>
            <a:srgbClr val="A64D7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Engage - Friday</a:t>
            </a:r>
            <a:endParaRPr sz="4800">
              <a:latin typeface="PT Sans Narrow"/>
              <a:ea typeface="PT Sans Narrow"/>
              <a:cs typeface="PT Sans Narrow"/>
              <a:sym typeface="PT Sans Narrow"/>
            </a:endParaRPr>
          </a:p>
        </p:txBody>
      </p:sp>
      <p:sp>
        <p:nvSpPr>
          <p:cNvPr id="142" name="Google Shape;142;p22"/>
          <p:cNvSpPr txBox="1"/>
          <p:nvPr/>
        </p:nvSpPr>
        <p:spPr>
          <a:xfrm>
            <a:off x="4348175" y="5688975"/>
            <a:ext cx="3163800" cy="31683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PT Sans Narrow"/>
                <a:ea typeface="PT Sans Narrow"/>
                <a:cs typeface="PT Sans Narrow"/>
                <a:sym typeface="PT Sans Narrow"/>
              </a:rPr>
              <a:t>Click on the Edwin logo to take you to an Edwin activity that allows you to model proper and improper fractions using pattern blocks.</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
        <p:nvSpPr>
          <p:cNvPr id="143" name="Google Shape;143;p22"/>
          <p:cNvSpPr txBox="1"/>
          <p:nvPr/>
        </p:nvSpPr>
        <p:spPr>
          <a:xfrm>
            <a:off x="4348175" y="2014025"/>
            <a:ext cx="3163800" cy="3006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Watch the video to learn more about the difference between fractions, mixed numbers and improper fractions.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144" name="Google Shape;144;p22">
            <a:hlinkClick r:id="rId3"/>
          </p:cNvPr>
          <p:cNvPicPr preferRelativeResize="0"/>
          <p:nvPr/>
        </p:nvPicPr>
        <p:blipFill rotWithShape="1">
          <a:blip r:embed="rId4">
            <a:alphaModFix/>
          </a:blip>
          <a:srcRect t="8240" b="-8240"/>
          <a:stretch/>
        </p:blipFill>
        <p:spPr>
          <a:xfrm>
            <a:off x="251560" y="5688975"/>
            <a:ext cx="3884640" cy="1618600"/>
          </a:xfrm>
          <a:prstGeom prst="rect">
            <a:avLst/>
          </a:prstGeom>
          <a:noFill/>
          <a:ln>
            <a:noFill/>
          </a:ln>
        </p:spPr>
      </p:pic>
      <p:pic>
        <p:nvPicPr>
          <p:cNvPr id="145" name="Google Shape;145;p22" descr="This tutorial defines the important parts of a fraction and explains the difference between proper, improper and mixed fractions.&#10;&#10;Learn Math Tutorials Bookstore  http://amzn.to/1HdY8vm&#10;&#10;Donate  http://bit.ly/19AHMvX&#10;&#10;STILL NEED MORE HELP? &#10;Connect one-on-one with a Math Tutor.  Click the link below:&#10;https://trk.justanswer.com/aff_c?offer_id=2&amp;aff_id=8012&amp;url_id=232&#10;&#10;&#10;:)" title="What is the Difference Between Proper, Improper and Mixed Fractions">
            <a:hlinkClick r:id="rId5"/>
          </p:cNvPr>
          <p:cNvPicPr preferRelativeResize="0"/>
          <p:nvPr/>
        </p:nvPicPr>
        <p:blipFill>
          <a:blip r:embed="rId6">
            <a:alphaModFix/>
          </a:blip>
          <a:stretch>
            <a:fillRect/>
          </a:stretch>
        </p:blipFill>
        <p:spPr>
          <a:xfrm>
            <a:off x="251550" y="1948525"/>
            <a:ext cx="3964000" cy="3032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49"/>
        <p:cNvGrpSpPr/>
        <p:nvPr/>
      </p:nvGrpSpPr>
      <p:grpSpPr>
        <a:xfrm>
          <a:off x="0" y="0"/>
          <a:ext cx="0" cy="0"/>
          <a:chOff x="0" y="0"/>
          <a:chExt cx="0" cy="0"/>
        </a:xfrm>
      </p:grpSpPr>
      <p:sp>
        <p:nvSpPr>
          <p:cNvPr id="150" name="Google Shape;150;p23"/>
          <p:cNvSpPr txBox="1"/>
          <p:nvPr/>
        </p:nvSpPr>
        <p:spPr>
          <a:xfrm>
            <a:off x="255600" y="456554"/>
            <a:ext cx="7261200" cy="955500"/>
          </a:xfrm>
          <a:prstGeom prst="rect">
            <a:avLst/>
          </a:prstGeom>
          <a:solidFill>
            <a:srgbClr val="A64D7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Explore - Friday</a:t>
            </a:r>
            <a:endParaRPr sz="4800">
              <a:latin typeface="PT Sans Narrow"/>
              <a:ea typeface="PT Sans Narrow"/>
              <a:cs typeface="PT Sans Narrow"/>
              <a:sym typeface="PT Sans Narrow"/>
            </a:endParaRPr>
          </a:p>
        </p:txBody>
      </p:sp>
      <p:sp>
        <p:nvSpPr>
          <p:cNvPr id="151" name="Google Shape;151;p23"/>
          <p:cNvSpPr txBox="1"/>
          <p:nvPr/>
        </p:nvSpPr>
        <p:spPr>
          <a:xfrm>
            <a:off x="3986200" y="1754950"/>
            <a:ext cx="3163800" cy="33534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Click on the math textbook to take you to an online copy of the unit we’re currently working on, Fractions, Ratios &amp; Percents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152" name="Google Shape;152;p23">
            <a:hlinkClick r:id="rId3"/>
          </p:cNvPr>
          <p:cNvPicPr preferRelativeResize="0"/>
          <p:nvPr/>
        </p:nvPicPr>
        <p:blipFill>
          <a:blip r:embed="rId4">
            <a:alphaModFix/>
          </a:blip>
          <a:stretch>
            <a:fillRect/>
          </a:stretch>
        </p:blipFill>
        <p:spPr>
          <a:xfrm>
            <a:off x="419100" y="1754946"/>
            <a:ext cx="2705100" cy="3421675"/>
          </a:xfrm>
          <a:prstGeom prst="rect">
            <a:avLst/>
          </a:prstGeom>
          <a:noFill/>
          <a:ln>
            <a:noFill/>
          </a:ln>
        </p:spPr>
      </p:pic>
      <p:sp>
        <p:nvSpPr>
          <p:cNvPr id="153" name="Google Shape;153;p23"/>
          <p:cNvSpPr txBox="1"/>
          <p:nvPr/>
        </p:nvSpPr>
        <p:spPr>
          <a:xfrm>
            <a:off x="519100" y="5519525"/>
            <a:ext cx="6630900" cy="4149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Practice:</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If needed, review pages 160-163 to make sure you understand how mixed numbers and improper fractions are related.</a:t>
            </a: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On your own paper, do questions #5 </a:t>
            </a:r>
            <a:r>
              <a:rPr lang="en" sz="2400" u="sng">
                <a:latin typeface="PT Sans Narrow"/>
                <a:ea typeface="PT Sans Narrow"/>
                <a:cs typeface="PT Sans Narrow"/>
                <a:sym typeface="PT Sans Narrow"/>
              </a:rPr>
              <a:t>or</a:t>
            </a:r>
            <a:r>
              <a:rPr lang="en" sz="2400">
                <a:latin typeface="PT Sans Narrow"/>
                <a:ea typeface="PT Sans Narrow"/>
                <a:cs typeface="PT Sans Narrow"/>
                <a:sym typeface="PT Sans Narrow"/>
              </a:rPr>
              <a:t> 6 on page 165.</a:t>
            </a: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57"/>
        <p:cNvGrpSpPr/>
        <p:nvPr/>
      </p:nvGrpSpPr>
      <p:grpSpPr>
        <a:xfrm>
          <a:off x="0" y="0"/>
          <a:ext cx="0" cy="0"/>
          <a:chOff x="0" y="0"/>
          <a:chExt cx="0" cy="0"/>
        </a:xfrm>
      </p:grpSpPr>
      <p:sp>
        <p:nvSpPr>
          <p:cNvPr id="158" name="Google Shape;158;p24"/>
          <p:cNvSpPr txBox="1"/>
          <p:nvPr/>
        </p:nvSpPr>
        <p:spPr>
          <a:xfrm>
            <a:off x="255600" y="266055"/>
            <a:ext cx="7261200" cy="901200"/>
          </a:xfrm>
          <a:prstGeom prst="rect">
            <a:avLst/>
          </a:prstGeom>
          <a:solidFill>
            <a:srgbClr val="A64D7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Explain - Friday</a:t>
            </a:r>
            <a:endParaRPr sz="4800">
              <a:latin typeface="PT Sans Narrow"/>
              <a:ea typeface="PT Sans Narrow"/>
              <a:cs typeface="PT Sans Narrow"/>
              <a:sym typeface="PT Sans Narrow"/>
            </a:endParaRPr>
          </a:p>
        </p:txBody>
      </p:sp>
      <p:sp>
        <p:nvSpPr>
          <p:cNvPr id="159" name="Google Shape;159;p24"/>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160" name="Google Shape;160;p24"/>
          <p:cNvSpPr txBox="1"/>
          <p:nvPr/>
        </p:nvSpPr>
        <p:spPr>
          <a:xfrm>
            <a:off x="255600" y="1515450"/>
            <a:ext cx="7359300" cy="8139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What’s one thing you learned/remembered about </a:t>
            </a: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mixed numbers and improper fractions?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Where’s a place that you’ve seen improper fractions or mixed numbers in the world?</a:t>
            </a: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What’s one question you still have about improper fractions or mixed numbers?</a:t>
            </a:r>
            <a:endParaRPr sz="2400">
              <a:latin typeface="PT Sans Narrow"/>
              <a:ea typeface="PT Sans Narrow"/>
              <a:cs typeface="PT Sans Narrow"/>
              <a:sym typeface="PT Sans Narrow"/>
            </a:endParaRPr>
          </a:p>
        </p:txBody>
      </p:sp>
      <p:pic>
        <p:nvPicPr>
          <p:cNvPr id="161" name="Google Shape;161;p24"/>
          <p:cNvPicPr preferRelativeResize="0"/>
          <p:nvPr/>
        </p:nvPicPr>
        <p:blipFill>
          <a:blip r:embed="rId3">
            <a:alphaModFix/>
          </a:blip>
          <a:stretch>
            <a:fillRect/>
          </a:stretch>
        </p:blipFill>
        <p:spPr>
          <a:xfrm rot="-1149632">
            <a:off x="6109950" y="908925"/>
            <a:ext cx="1504950" cy="1462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65"/>
        <p:cNvGrpSpPr/>
        <p:nvPr/>
      </p:nvGrpSpPr>
      <p:grpSpPr>
        <a:xfrm>
          <a:off x="0" y="0"/>
          <a:ext cx="0" cy="0"/>
          <a:chOff x="0" y="0"/>
          <a:chExt cx="0" cy="0"/>
        </a:xfrm>
      </p:grpSpPr>
      <p:sp>
        <p:nvSpPr>
          <p:cNvPr id="166" name="Google Shape;166;p25"/>
          <p:cNvSpPr txBox="1"/>
          <p:nvPr/>
        </p:nvSpPr>
        <p:spPr>
          <a:xfrm>
            <a:off x="255600" y="266055"/>
            <a:ext cx="7261200" cy="901200"/>
          </a:xfrm>
          <a:prstGeom prst="rect">
            <a:avLst/>
          </a:prstGeom>
          <a:solidFill>
            <a:srgbClr val="A64D7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Extend - Friday</a:t>
            </a:r>
            <a:endParaRPr sz="4800">
              <a:latin typeface="PT Sans Narrow"/>
              <a:ea typeface="PT Sans Narrow"/>
              <a:cs typeface="PT Sans Narrow"/>
              <a:sym typeface="PT Sans Narrow"/>
            </a:endParaRPr>
          </a:p>
        </p:txBody>
      </p:sp>
      <p:sp>
        <p:nvSpPr>
          <p:cNvPr id="167" name="Google Shape;167;p25"/>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168" name="Google Shape;168;p25"/>
          <p:cNvSpPr txBox="1"/>
          <p:nvPr/>
        </p:nvSpPr>
        <p:spPr>
          <a:xfrm>
            <a:off x="255600" y="1515450"/>
            <a:ext cx="7359300" cy="82002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I</a:t>
            </a:r>
            <a:r>
              <a:rPr lang="en" sz="2400">
                <a:solidFill>
                  <a:schemeClr val="dk1"/>
                </a:solidFill>
                <a:latin typeface="PT Sans Narrow"/>
                <a:ea typeface="PT Sans Narrow"/>
                <a:cs typeface="PT Sans Narrow"/>
                <a:sym typeface="PT Sans Narrow"/>
              </a:rPr>
              <a:t>f you’ve finished early or would like more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practice, check out some of these extension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activites:</a:t>
            </a:r>
            <a:endParaRPr sz="2400">
              <a:latin typeface="PT Sans Narrow"/>
              <a:ea typeface="PT Sans Narrow"/>
              <a:cs typeface="PT Sans Narrow"/>
              <a:sym typeface="PT Sans Narrow"/>
            </a:endParaRPr>
          </a:p>
        </p:txBody>
      </p:sp>
      <p:pic>
        <p:nvPicPr>
          <p:cNvPr id="169" name="Google Shape;169;p25"/>
          <p:cNvPicPr preferRelativeResize="0"/>
          <p:nvPr/>
        </p:nvPicPr>
        <p:blipFill>
          <a:blip r:embed="rId3">
            <a:alphaModFix/>
          </a:blip>
          <a:stretch>
            <a:fillRect/>
          </a:stretch>
        </p:blipFill>
        <p:spPr>
          <a:xfrm>
            <a:off x="520725" y="1759700"/>
            <a:ext cx="1573400" cy="1573400"/>
          </a:xfrm>
          <a:prstGeom prst="rect">
            <a:avLst/>
          </a:prstGeom>
          <a:noFill/>
          <a:ln>
            <a:noFill/>
          </a:ln>
        </p:spPr>
      </p:pic>
      <p:pic>
        <p:nvPicPr>
          <p:cNvPr id="170" name="Google Shape;170;p25"/>
          <p:cNvPicPr preferRelativeResize="0"/>
          <p:nvPr/>
        </p:nvPicPr>
        <p:blipFill>
          <a:blip r:embed="rId4">
            <a:alphaModFix/>
          </a:blip>
          <a:stretch>
            <a:fillRect/>
          </a:stretch>
        </p:blipFill>
        <p:spPr>
          <a:xfrm>
            <a:off x="2497113" y="4762650"/>
            <a:ext cx="5019675" cy="4953000"/>
          </a:xfrm>
          <a:prstGeom prst="rect">
            <a:avLst/>
          </a:prstGeom>
          <a:noFill/>
          <a:ln>
            <a:noFill/>
          </a:ln>
        </p:spPr>
      </p:pic>
      <p:sp>
        <p:nvSpPr>
          <p:cNvPr id="171" name="Google Shape;171;p25"/>
          <p:cNvSpPr txBox="1"/>
          <p:nvPr/>
        </p:nvSpPr>
        <p:spPr>
          <a:xfrm>
            <a:off x="2940863" y="3823500"/>
            <a:ext cx="4132200" cy="7773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Fraction Matchup game from page 170 of text.</a:t>
            </a:r>
            <a:endParaRPr/>
          </a:p>
          <a:p>
            <a:pPr marL="0" lvl="0" indent="0" algn="l" rtl="0">
              <a:spcBef>
                <a:spcPts val="0"/>
              </a:spcBef>
              <a:spcAft>
                <a:spcPts val="0"/>
              </a:spcAft>
              <a:buNone/>
            </a:pPr>
            <a:r>
              <a:rPr lang="en"/>
              <a:t>Print and cut cards, or recreate cards by hand on looseleaf.</a:t>
            </a:r>
            <a:endParaRPr/>
          </a:p>
        </p:txBody>
      </p:sp>
      <p:sp>
        <p:nvSpPr>
          <p:cNvPr id="172" name="Google Shape;172;p25"/>
          <p:cNvSpPr txBox="1"/>
          <p:nvPr/>
        </p:nvSpPr>
        <p:spPr>
          <a:xfrm>
            <a:off x="615775" y="5164950"/>
            <a:ext cx="1383300" cy="901200"/>
          </a:xfrm>
          <a:prstGeom prst="rect">
            <a:avLst/>
          </a:prstGeom>
          <a:no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Online game:</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5"/>
              </a:rPr>
              <a:t>Make one!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76"/>
        <p:cNvGrpSpPr/>
        <p:nvPr/>
      </p:nvGrpSpPr>
      <p:grpSpPr>
        <a:xfrm>
          <a:off x="0" y="0"/>
          <a:ext cx="0" cy="0"/>
          <a:chOff x="0" y="0"/>
          <a:chExt cx="0" cy="0"/>
        </a:xfrm>
      </p:grpSpPr>
      <p:sp>
        <p:nvSpPr>
          <p:cNvPr id="177" name="Google Shape;177;p26"/>
          <p:cNvSpPr txBox="1"/>
          <p:nvPr/>
        </p:nvSpPr>
        <p:spPr>
          <a:xfrm>
            <a:off x="255600" y="285104"/>
            <a:ext cx="7261200" cy="955500"/>
          </a:xfrm>
          <a:prstGeom prst="rect">
            <a:avLst/>
          </a:prstGeom>
          <a:solidFill>
            <a:srgbClr val="76A5A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Engage - Monday</a:t>
            </a:r>
            <a:endParaRPr sz="4800">
              <a:latin typeface="PT Sans Narrow"/>
              <a:ea typeface="PT Sans Narrow"/>
              <a:cs typeface="PT Sans Narrow"/>
              <a:sym typeface="PT Sans Narrow"/>
            </a:endParaRPr>
          </a:p>
        </p:txBody>
      </p:sp>
      <p:sp>
        <p:nvSpPr>
          <p:cNvPr id="178" name="Google Shape;178;p26"/>
          <p:cNvSpPr txBox="1"/>
          <p:nvPr/>
        </p:nvSpPr>
        <p:spPr>
          <a:xfrm>
            <a:off x="4348175" y="5688975"/>
            <a:ext cx="3163800" cy="31683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PT Sans Narrow"/>
                <a:ea typeface="PT Sans Narrow"/>
                <a:cs typeface="PT Sans Narrow"/>
                <a:sym typeface="PT Sans Narrow"/>
              </a:rPr>
              <a:t>Click on the Edwin logo to take you to an Edwin activity that allows you to write improper fractions by dividing shapes.</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
        <p:nvSpPr>
          <p:cNvPr id="179" name="Google Shape;179;p26"/>
          <p:cNvSpPr txBox="1"/>
          <p:nvPr/>
        </p:nvSpPr>
        <p:spPr>
          <a:xfrm>
            <a:off x="4348175" y="2014025"/>
            <a:ext cx="3163800" cy="3006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Watch the video to learn more about mixed numbers and improper fractions.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180" name="Google Shape;180;p26">
            <a:hlinkClick r:id="rId3"/>
          </p:cNvPr>
          <p:cNvPicPr preferRelativeResize="0"/>
          <p:nvPr/>
        </p:nvPicPr>
        <p:blipFill rotWithShape="1">
          <a:blip r:embed="rId4">
            <a:alphaModFix/>
          </a:blip>
          <a:srcRect t="8240" b="-8240"/>
          <a:stretch/>
        </p:blipFill>
        <p:spPr>
          <a:xfrm>
            <a:off x="251560" y="5688975"/>
            <a:ext cx="3884640" cy="1618600"/>
          </a:xfrm>
          <a:prstGeom prst="rect">
            <a:avLst/>
          </a:prstGeom>
          <a:noFill/>
          <a:ln>
            <a:noFill/>
          </a:ln>
        </p:spPr>
      </p:pic>
      <p:pic>
        <p:nvPicPr>
          <p:cNvPr id="181" name="Google Shape;181;p26" descr="If this helps you, please click LIKE and help me too. Thanks!&#10;&#10;Quick comparison of proper fraction and improper fraction.&#10;Diagram approach for visual learners of any age to make sense of improper fractions. &#10;Mathematical method of changing improper fraction to mixed number + diagram proof of concept.&#10;3 worked examples support learners through the method.&#10;Designed for parents to help kids with teaching or remediation, for at-home self-help and in-class segue to practice session.&#10;&#10;-- Created using PowToon --" title="Change an Improper Fraction into a Mixed Number">
            <a:hlinkClick r:id="rId5"/>
          </p:cNvPr>
          <p:cNvPicPr preferRelativeResize="0"/>
          <p:nvPr/>
        </p:nvPicPr>
        <p:blipFill>
          <a:blip r:embed="rId6">
            <a:alphaModFix/>
          </a:blip>
          <a:stretch>
            <a:fillRect/>
          </a:stretch>
        </p:blipFill>
        <p:spPr>
          <a:xfrm>
            <a:off x="255600" y="1948525"/>
            <a:ext cx="3880600" cy="3032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Google Shape;186;p27"/>
          <p:cNvSpPr txBox="1"/>
          <p:nvPr/>
        </p:nvSpPr>
        <p:spPr>
          <a:xfrm>
            <a:off x="6267825" y="1562200"/>
            <a:ext cx="771600" cy="10875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answer here</a:t>
            </a:r>
            <a:endParaRPr sz="1000"/>
          </a:p>
        </p:txBody>
      </p:sp>
      <p:sp>
        <p:nvSpPr>
          <p:cNvPr id="187" name="Google Shape;187;p27"/>
          <p:cNvSpPr txBox="1"/>
          <p:nvPr/>
        </p:nvSpPr>
        <p:spPr>
          <a:xfrm>
            <a:off x="6267825" y="2893100"/>
            <a:ext cx="771600" cy="10875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answer here</a:t>
            </a:r>
            <a:endParaRPr sz="1000"/>
          </a:p>
        </p:txBody>
      </p:sp>
      <p:sp>
        <p:nvSpPr>
          <p:cNvPr id="188" name="Google Shape;188;p27"/>
          <p:cNvSpPr txBox="1"/>
          <p:nvPr/>
        </p:nvSpPr>
        <p:spPr>
          <a:xfrm>
            <a:off x="6267825" y="4128138"/>
            <a:ext cx="771600" cy="10875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answer here</a:t>
            </a:r>
            <a:endParaRPr sz="1000"/>
          </a:p>
        </p:txBody>
      </p:sp>
      <p:sp>
        <p:nvSpPr>
          <p:cNvPr id="189" name="Google Shape;189;p27"/>
          <p:cNvSpPr txBox="1"/>
          <p:nvPr/>
        </p:nvSpPr>
        <p:spPr>
          <a:xfrm>
            <a:off x="6267825" y="5418025"/>
            <a:ext cx="771600" cy="10875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answer here</a:t>
            </a:r>
            <a:endParaRPr sz="1000"/>
          </a:p>
        </p:txBody>
      </p:sp>
      <p:sp>
        <p:nvSpPr>
          <p:cNvPr id="190" name="Google Shape;190;p27"/>
          <p:cNvSpPr txBox="1"/>
          <p:nvPr/>
        </p:nvSpPr>
        <p:spPr>
          <a:xfrm>
            <a:off x="6267825" y="6707900"/>
            <a:ext cx="771600" cy="10875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answer here</a:t>
            </a:r>
            <a:endParaRPr sz="1000"/>
          </a:p>
        </p:txBody>
      </p:sp>
      <p:sp>
        <p:nvSpPr>
          <p:cNvPr id="191" name="Google Shape;191;p27"/>
          <p:cNvSpPr txBox="1"/>
          <p:nvPr/>
        </p:nvSpPr>
        <p:spPr>
          <a:xfrm>
            <a:off x="6267825" y="7942950"/>
            <a:ext cx="771600" cy="10875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answer here</a:t>
            </a:r>
            <a:endParaRPr sz="1000"/>
          </a:p>
        </p:txBody>
      </p:sp>
      <p:sp>
        <p:nvSpPr>
          <p:cNvPr id="192" name="Google Shape;192;p27"/>
          <p:cNvSpPr/>
          <p:nvPr/>
        </p:nvSpPr>
        <p:spPr>
          <a:xfrm>
            <a:off x="109625" y="123325"/>
            <a:ext cx="1589625" cy="788800"/>
          </a:xfrm>
          <a:prstGeom prst="flowChartPunchedTape">
            <a:avLst/>
          </a:prstGeom>
          <a:solidFill>
            <a:srgbClr val="76A5A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3300">
                <a:solidFill>
                  <a:schemeClr val="dk1"/>
                </a:solidFill>
                <a:latin typeface="PT Sans Narrow"/>
                <a:ea typeface="PT Sans Narrow"/>
                <a:cs typeface="PT Sans Narrow"/>
                <a:sym typeface="PT Sans Narrow"/>
              </a:rPr>
              <a:t> Explore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96"/>
        <p:cNvGrpSpPr/>
        <p:nvPr/>
      </p:nvGrpSpPr>
      <p:grpSpPr>
        <a:xfrm>
          <a:off x="0" y="0"/>
          <a:ext cx="0" cy="0"/>
          <a:chOff x="0" y="0"/>
          <a:chExt cx="0" cy="0"/>
        </a:xfrm>
      </p:grpSpPr>
      <p:sp>
        <p:nvSpPr>
          <p:cNvPr id="197" name="Google Shape;197;p28"/>
          <p:cNvSpPr txBox="1"/>
          <p:nvPr/>
        </p:nvSpPr>
        <p:spPr>
          <a:xfrm>
            <a:off x="255600" y="266055"/>
            <a:ext cx="7261200" cy="901200"/>
          </a:xfrm>
          <a:prstGeom prst="rect">
            <a:avLst/>
          </a:prstGeom>
          <a:solidFill>
            <a:srgbClr val="76A5A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Explain - Monday</a:t>
            </a:r>
            <a:endParaRPr sz="4800">
              <a:latin typeface="PT Sans Narrow"/>
              <a:ea typeface="PT Sans Narrow"/>
              <a:cs typeface="PT Sans Narrow"/>
              <a:sym typeface="PT Sans Narrow"/>
            </a:endParaRPr>
          </a:p>
        </p:txBody>
      </p:sp>
      <p:sp>
        <p:nvSpPr>
          <p:cNvPr id="198" name="Google Shape;198;p28"/>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199" name="Google Shape;199;p28"/>
          <p:cNvSpPr txBox="1"/>
          <p:nvPr/>
        </p:nvSpPr>
        <p:spPr>
          <a:xfrm>
            <a:off x="255600" y="1591650"/>
            <a:ext cx="7359300" cy="79947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What’s one thing you learned/remembered about </a:t>
            </a: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mixed numbers and improper fractions?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Where’s a place that you’ve seen improper fractions or mixed numbers in the world?</a:t>
            </a: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What’s one question you still have about improper fractions or mixed numbers?</a:t>
            </a:r>
            <a:endParaRPr sz="2400">
              <a:latin typeface="PT Sans Narrow"/>
              <a:ea typeface="PT Sans Narrow"/>
              <a:cs typeface="PT Sans Narrow"/>
              <a:sym typeface="PT Sans Narrow"/>
            </a:endParaRPr>
          </a:p>
        </p:txBody>
      </p:sp>
      <p:pic>
        <p:nvPicPr>
          <p:cNvPr id="200" name="Google Shape;200;p28"/>
          <p:cNvPicPr preferRelativeResize="0"/>
          <p:nvPr/>
        </p:nvPicPr>
        <p:blipFill>
          <a:blip r:embed="rId3">
            <a:alphaModFix/>
          </a:blip>
          <a:stretch>
            <a:fillRect/>
          </a:stretch>
        </p:blipFill>
        <p:spPr>
          <a:xfrm rot="-1149632">
            <a:off x="6109950" y="908925"/>
            <a:ext cx="1504950" cy="1462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04"/>
        <p:cNvGrpSpPr/>
        <p:nvPr/>
      </p:nvGrpSpPr>
      <p:grpSpPr>
        <a:xfrm>
          <a:off x="0" y="0"/>
          <a:ext cx="0" cy="0"/>
          <a:chOff x="0" y="0"/>
          <a:chExt cx="0" cy="0"/>
        </a:xfrm>
      </p:grpSpPr>
      <p:sp>
        <p:nvSpPr>
          <p:cNvPr id="205" name="Google Shape;205;p29"/>
          <p:cNvSpPr txBox="1"/>
          <p:nvPr/>
        </p:nvSpPr>
        <p:spPr>
          <a:xfrm>
            <a:off x="255600" y="266055"/>
            <a:ext cx="7261200" cy="901200"/>
          </a:xfrm>
          <a:prstGeom prst="rect">
            <a:avLst/>
          </a:prstGeom>
          <a:solidFill>
            <a:srgbClr val="76A5A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Extend - Monday</a:t>
            </a:r>
            <a:endParaRPr sz="4800">
              <a:latin typeface="PT Sans Narrow"/>
              <a:ea typeface="PT Sans Narrow"/>
              <a:cs typeface="PT Sans Narrow"/>
              <a:sym typeface="PT Sans Narrow"/>
            </a:endParaRPr>
          </a:p>
        </p:txBody>
      </p:sp>
      <p:sp>
        <p:nvSpPr>
          <p:cNvPr id="206" name="Google Shape;206;p29"/>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207" name="Google Shape;207;p29"/>
          <p:cNvSpPr txBox="1"/>
          <p:nvPr/>
        </p:nvSpPr>
        <p:spPr>
          <a:xfrm>
            <a:off x="255600" y="1515450"/>
            <a:ext cx="7359300" cy="82002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I</a:t>
            </a:r>
            <a:r>
              <a:rPr lang="en" sz="2400">
                <a:solidFill>
                  <a:schemeClr val="dk1"/>
                </a:solidFill>
                <a:latin typeface="PT Sans Narrow"/>
                <a:ea typeface="PT Sans Narrow"/>
                <a:cs typeface="PT Sans Narrow"/>
                <a:sym typeface="PT Sans Narrow"/>
              </a:rPr>
              <a:t>f you’ve finished early or would like more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practice, check out some of these extension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activites:</a:t>
            </a:r>
            <a:endParaRPr sz="2400">
              <a:latin typeface="PT Sans Narrow"/>
              <a:ea typeface="PT Sans Narrow"/>
              <a:cs typeface="PT Sans Narrow"/>
              <a:sym typeface="PT Sans Narrow"/>
            </a:endParaRPr>
          </a:p>
        </p:txBody>
      </p:sp>
      <p:pic>
        <p:nvPicPr>
          <p:cNvPr id="208" name="Google Shape;208;p29"/>
          <p:cNvPicPr preferRelativeResize="0"/>
          <p:nvPr/>
        </p:nvPicPr>
        <p:blipFill>
          <a:blip r:embed="rId3">
            <a:alphaModFix/>
          </a:blip>
          <a:stretch>
            <a:fillRect/>
          </a:stretch>
        </p:blipFill>
        <p:spPr>
          <a:xfrm>
            <a:off x="520725" y="1759700"/>
            <a:ext cx="1573400" cy="1573400"/>
          </a:xfrm>
          <a:prstGeom prst="rect">
            <a:avLst/>
          </a:prstGeom>
          <a:noFill/>
          <a:ln>
            <a:noFill/>
          </a:ln>
        </p:spPr>
      </p:pic>
      <p:pic>
        <p:nvPicPr>
          <p:cNvPr id="209" name="Google Shape;209;p29"/>
          <p:cNvPicPr preferRelativeResize="0"/>
          <p:nvPr/>
        </p:nvPicPr>
        <p:blipFill>
          <a:blip r:embed="rId4">
            <a:alphaModFix/>
          </a:blip>
          <a:stretch>
            <a:fillRect/>
          </a:stretch>
        </p:blipFill>
        <p:spPr>
          <a:xfrm>
            <a:off x="2634579" y="4351550"/>
            <a:ext cx="4882225" cy="5364100"/>
          </a:xfrm>
          <a:prstGeom prst="rect">
            <a:avLst/>
          </a:prstGeom>
          <a:noFill/>
          <a:ln>
            <a:noFill/>
          </a:ln>
        </p:spPr>
      </p:pic>
      <p:sp>
        <p:nvSpPr>
          <p:cNvPr id="210" name="Google Shape;210;p29"/>
          <p:cNvSpPr txBox="1"/>
          <p:nvPr/>
        </p:nvSpPr>
        <p:spPr>
          <a:xfrm>
            <a:off x="576825" y="4469075"/>
            <a:ext cx="1815600" cy="11748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Online game:</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5"/>
              </a:rPr>
              <a:t>Fraction PacMan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14"/>
        <p:cNvGrpSpPr/>
        <p:nvPr/>
      </p:nvGrpSpPr>
      <p:grpSpPr>
        <a:xfrm>
          <a:off x="0" y="0"/>
          <a:ext cx="0" cy="0"/>
          <a:chOff x="0" y="0"/>
          <a:chExt cx="0" cy="0"/>
        </a:xfrm>
      </p:grpSpPr>
      <p:sp>
        <p:nvSpPr>
          <p:cNvPr id="215" name="Google Shape;215;p30"/>
          <p:cNvSpPr txBox="1"/>
          <p:nvPr/>
        </p:nvSpPr>
        <p:spPr>
          <a:xfrm>
            <a:off x="255600" y="285104"/>
            <a:ext cx="7261200" cy="955500"/>
          </a:xfrm>
          <a:prstGeom prst="rect">
            <a:avLst/>
          </a:prstGeom>
          <a:solidFill>
            <a:srgbClr val="E0666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Engage - Tuesday</a:t>
            </a:r>
            <a:endParaRPr sz="4800">
              <a:latin typeface="PT Sans Narrow"/>
              <a:ea typeface="PT Sans Narrow"/>
              <a:cs typeface="PT Sans Narrow"/>
              <a:sym typeface="PT Sans Narrow"/>
            </a:endParaRPr>
          </a:p>
        </p:txBody>
      </p:sp>
      <p:sp>
        <p:nvSpPr>
          <p:cNvPr id="216" name="Google Shape;216;p30"/>
          <p:cNvSpPr txBox="1"/>
          <p:nvPr/>
        </p:nvSpPr>
        <p:spPr>
          <a:xfrm>
            <a:off x="4348175" y="5688975"/>
            <a:ext cx="3163800" cy="31683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PT Sans Narrow"/>
                <a:ea typeface="PT Sans Narrow"/>
                <a:cs typeface="PT Sans Narrow"/>
                <a:sym typeface="PT Sans Narrow"/>
              </a:rPr>
              <a:t>Click on the Edwin logo to take you to an Edwin activity that allows you to write improper fractions by dividing shapes.</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
        <p:nvSpPr>
          <p:cNvPr id="217" name="Google Shape;217;p30"/>
          <p:cNvSpPr txBox="1"/>
          <p:nvPr/>
        </p:nvSpPr>
        <p:spPr>
          <a:xfrm>
            <a:off x="4348175" y="2014025"/>
            <a:ext cx="3163800" cy="3006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Watch the video to learn more about mixed numbers and improper fractions.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218" name="Google Shape;218;p30">
            <a:hlinkClick r:id="rId3"/>
          </p:cNvPr>
          <p:cNvPicPr preferRelativeResize="0"/>
          <p:nvPr/>
        </p:nvPicPr>
        <p:blipFill rotWithShape="1">
          <a:blip r:embed="rId4">
            <a:alphaModFix/>
          </a:blip>
          <a:srcRect t="8240" b="-8240"/>
          <a:stretch/>
        </p:blipFill>
        <p:spPr>
          <a:xfrm>
            <a:off x="251560" y="5688975"/>
            <a:ext cx="3884640" cy="1618600"/>
          </a:xfrm>
          <a:prstGeom prst="rect">
            <a:avLst/>
          </a:prstGeom>
          <a:noFill/>
          <a:ln>
            <a:noFill/>
          </a:ln>
        </p:spPr>
      </p:pic>
      <p:pic>
        <p:nvPicPr>
          <p:cNvPr id="219" name="Google Shape;219;p30" descr="Converting mixed numbers to improper fractions and improper fractions to mixed numbers&#10;&#10;Practice this lesson yourself on KhanAcademy.org right now: https://www.khanacademy.org/math/pre-algebra/fractions-pre-alg/mixed-numbers-pre-alg/e/converting_mixed_numbers_and_improper_fractions?utm_source=YT&amp;utm_medium=Desc&amp;utm_campaign=PreAlgebra&#10;&#10;Watch the next lesson: https://www.khanacademy.org/math/pre-algebra/fractions-pre-alg/mixed-numbers-pre-alg/v/proper-and-improper-fractions?utm_source=YT&amp;utm_medium=Desc&amp;utm_campaign=PreAlgebra&#10;&#10;Missed the previous lesson? &#10;https://www.khanacademy.org/math/pre-algebra/fractions-pre-alg/mixed-numbers-pre-alg/v/comparing-improper-fractions-and-mixed-numbers?utm_source=YT&amp;utm_medium=Desc&amp;utm_campaign=PreAlgebra&#10;&#10;Pre-Algebra on Khan Academy: No way, this isn't your run of the mill arithmetic. This is Pre-algebra. You're about to play with the professionals. Think of pre-algebra as a runway. You're the airplane and algebra is your sunny vacation destination. Without the runway you're not going anywhere. Seriously, the foundation for all higher mathematics is laid with many of the concepts that we will introduce to you here: negative numbers, absolute value, factors, multiples, decimals, and fractions to name a few. So buckle up and move your seat into the upright position. We're about to take off!&#10;&#10;About Khan Academy: Khan Academy offers practice exercises, instructional videos, and a personalized learning dashboard that empower learners to study at their own pace in and outside of the classroom. We tackle math, science, computer programming, history, art history, economics, and more. Our math missions guide learners from kindergarten to calculus using state-of-the-art, adaptive technology that identifies strengths and learning gaps. We've also partnered with institutions like NASA, The Museum of Modern Art, The California Academy of Sciences, and MIT to offer specialized content.&#10;&#10;For free. For everyone. Forever. #YouCanLearnAnything&#10;&#10;Subscribe to KhanAcademy’s Pre-Algebra channel:: https://www.youtube.com/channel/UCIMlYkATtXOFswVoCZN7nAA?sub_confirmation=1&#10;Subscribe to KhanAcademy: https://www.youtube.com/subscription_center?add_user=khanacademy" title="Mixed numbers and improper fractions | Fractions | Pre-Algebra | Khan Academy">
            <a:hlinkClick r:id="rId5"/>
          </p:cNvPr>
          <p:cNvPicPr preferRelativeResize="0"/>
          <p:nvPr/>
        </p:nvPicPr>
        <p:blipFill>
          <a:blip r:embed="rId6">
            <a:alphaModFix/>
          </a:blip>
          <a:stretch>
            <a:fillRect/>
          </a:stretch>
        </p:blipFill>
        <p:spPr>
          <a:xfrm>
            <a:off x="172188" y="1948529"/>
            <a:ext cx="4043375" cy="30325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23"/>
        <p:cNvGrpSpPr/>
        <p:nvPr/>
      </p:nvGrpSpPr>
      <p:grpSpPr>
        <a:xfrm>
          <a:off x="0" y="0"/>
          <a:ext cx="0" cy="0"/>
          <a:chOff x="0" y="0"/>
          <a:chExt cx="0" cy="0"/>
        </a:xfrm>
      </p:grpSpPr>
      <p:sp>
        <p:nvSpPr>
          <p:cNvPr id="224" name="Google Shape;224;p31"/>
          <p:cNvSpPr txBox="1"/>
          <p:nvPr/>
        </p:nvSpPr>
        <p:spPr>
          <a:xfrm>
            <a:off x="255600" y="456554"/>
            <a:ext cx="7261200" cy="955500"/>
          </a:xfrm>
          <a:prstGeom prst="rect">
            <a:avLst/>
          </a:prstGeom>
          <a:solidFill>
            <a:srgbClr val="E0666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Explore - Tuesday</a:t>
            </a:r>
            <a:endParaRPr sz="4800">
              <a:latin typeface="PT Sans Narrow"/>
              <a:ea typeface="PT Sans Narrow"/>
              <a:cs typeface="PT Sans Narrow"/>
              <a:sym typeface="PT Sans Narrow"/>
            </a:endParaRPr>
          </a:p>
        </p:txBody>
      </p:sp>
      <p:sp>
        <p:nvSpPr>
          <p:cNvPr id="225" name="Google Shape;225;p31"/>
          <p:cNvSpPr txBox="1"/>
          <p:nvPr/>
        </p:nvSpPr>
        <p:spPr>
          <a:xfrm>
            <a:off x="3986200" y="1754950"/>
            <a:ext cx="3163800" cy="33534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Time to check-in to see how you’re doing with this week’s learning goals.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On your own paper, try to solve the word problem below.</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
        <p:nvSpPr>
          <p:cNvPr id="226" name="Google Shape;226;p31"/>
          <p:cNvSpPr txBox="1"/>
          <p:nvPr/>
        </p:nvSpPr>
        <p:spPr>
          <a:xfrm>
            <a:off x="570750" y="5697675"/>
            <a:ext cx="6630900" cy="3888900"/>
          </a:xfrm>
          <a:prstGeom prst="rect">
            <a:avLst/>
          </a:prstGeom>
          <a:solidFill>
            <a:srgbClr val="F3F3F3"/>
          </a:solid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3000">
                <a:latin typeface="PT Sans Narrow"/>
                <a:ea typeface="PT Sans Narrow"/>
                <a:cs typeface="PT Sans Narrow"/>
                <a:sym typeface="PT Sans Narrow"/>
              </a:rPr>
              <a:t>A cookie recipe calls for 4/3 cups of flour. Mr. Williams is not sure what this means. Help him out by figuring out how much flour he needs using a mixed number.  Show your work in pictures, numbers and words. </a:t>
            </a:r>
            <a:endParaRPr sz="3000">
              <a:latin typeface="PT Sans Narrow"/>
              <a:ea typeface="PT Sans Narrow"/>
              <a:cs typeface="PT Sans Narrow"/>
              <a:sym typeface="PT Sans Narrow"/>
            </a:endParaRPr>
          </a:p>
          <a:p>
            <a:pPr marL="0" lvl="0" indent="0" algn="l" rtl="0">
              <a:lnSpc>
                <a:spcPct val="115000"/>
              </a:lnSpc>
              <a:spcBef>
                <a:spcPts val="1600"/>
              </a:spcBef>
              <a:spcAft>
                <a:spcPts val="0"/>
              </a:spcAft>
              <a:buClr>
                <a:schemeClr val="dk1"/>
              </a:buClr>
              <a:buSzPts val="1100"/>
              <a:buFont typeface="Arial"/>
              <a:buNone/>
            </a:pPr>
            <a:r>
              <a:rPr lang="en" sz="3000">
                <a:latin typeface="PT Sans Narrow"/>
                <a:ea typeface="PT Sans Narrow"/>
                <a:cs typeface="PT Sans Narrow"/>
                <a:sym typeface="PT Sans Narrow"/>
              </a:rPr>
              <a:t> </a:t>
            </a:r>
            <a:endParaRPr sz="3000">
              <a:latin typeface="PT Sans Narrow"/>
              <a:ea typeface="PT Sans Narrow"/>
              <a:cs typeface="PT Sans Narrow"/>
              <a:sym typeface="PT Sans Narrow"/>
            </a:endParaRPr>
          </a:p>
          <a:p>
            <a:pPr marL="0" lvl="0" indent="0" algn="l" rtl="0">
              <a:lnSpc>
                <a:spcPct val="115000"/>
              </a:lnSpc>
              <a:spcBef>
                <a:spcPts val="1600"/>
              </a:spcBef>
              <a:spcAft>
                <a:spcPts val="0"/>
              </a:spcAft>
              <a:buClr>
                <a:schemeClr val="dk1"/>
              </a:buClr>
              <a:buSzPts val="1100"/>
              <a:buFont typeface="Arial"/>
              <a:buNone/>
            </a:pPr>
            <a:endParaRPr sz="3000">
              <a:latin typeface="PT Sans Narrow"/>
              <a:ea typeface="PT Sans Narrow"/>
              <a:cs typeface="PT Sans Narrow"/>
              <a:sym typeface="PT Sans Narrow"/>
            </a:endParaRPr>
          </a:p>
          <a:p>
            <a:pPr marL="0" lvl="0" indent="0" algn="l" rtl="0">
              <a:spcBef>
                <a:spcPts val="160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227" name="Google Shape;227;p31"/>
          <p:cNvPicPr preferRelativeResize="0"/>
          <p:nvPr/>
        </p:nvPicPr>
        <p:blipFill>
          <a:blip r:embed="rId3">
            <a:alphaModFix/>
          </a:blip>
          <a:stretch>
            <a:fillRect/>
          </a:stretch>
        </p:blipFill>
        <p:spPr>
          <a:xfrm>
            <a:off x="706100" y="1754950"/>
            <a:ext cx="2685427" cy="32194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61"/>
        <p:cNvGrpSpPr/>
        <p:nvPr/>
      </p:nvGrpSpPr>
      <p:grpSpPr>
        <a:xfrm>
          <a:off x="0" y="0"/>
          <a:ext cx="0" cy="0"/>
          <a:chOff x="0" y="0"/>
          <a:chExt cx="0" cy="0"/>
        </a:xfrm>
      </p:grpSpPr>
      <p:sp>
        <p:nvSpPr>
          <p:cNvPr id="62" name="Google Shape;62;p14"/>
          <p:cNvSpPr txBox="1"/>
          <p:nvPr/>
        </p:nvSpPr>
        <p:spPr>
          <a:xfrm>
            <a:off x="250775" y="551804"/>
            <a:ext cx="7261200" cy="955500"/>
          </a:xfrm>
          <a:prstGeom prst="rect">
            <a:avLst/>
          </a:prstGeom>
          <a:solidFill>
            <a:srgbClr val="6AA84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Engage - Wednesday</a:t>
            </a:r>
            <a:endParaRPr sz="4800">
              <a:latin typeface="PT Sans Narrow"/>
              <a:ea typeface="PT Sans Narrow"/>
              <a:cs typeface="PT Sans Narrow"/>
              <a:sym typeface="PT Sans Narrow"/>
            </a:endParaRPr>
          </a:p>
        </p:txBody>
      </p:sp>
      <p:sp>
        <p:nvSpPr>
          <p:cNvPr id="63" name="Google Shape;63;p14"/>
          <p:cNvSpPr txBox="1"/>
          <p:nvPr/>
        </p:nvSpPr>
        <p:spPr>
          <a:xfrm>
            <a:off x="4500550" y="5644125"/>
            <a:ext cx="3163800" cy="3006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Click on the picture to open a new slide. Review the slides to see examples of fractions we see around us.</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64" name="Google Shape;64;p14" descr="Learn More at mathantics.com&#10;Visit http://www.mathantics.com for more Free math videos and additional subscription based content!" title="Math Antics - Fractions Are Parts">
            <a:hlinkClick r:id="rId3"/>
          </p:cNvPr>
          <p:cNvPicPr preferRelativeResize="0"/>
          <p:nvPr/>
        </p:nvPicPr>
        <p:blipFill>
          <a:blip r:embed="rId4">
            <a:alphaModFix/>
          </a:blip>
          <a:stretch>
            <a:fillRect/>
          </a:stretch>
        </p:blipFill>
        <p:spPr>
          <a:xfrm>
            <a:off x="250771" y="2251271"/>
            <a:ext cx="3886200" cy="2914650"/>
          </a:xfrm>
          <a:prstGeom prst="rect">
            <a:avLst/>
          </a:prstGeom>
          <a:noFill/>
          <a:ln>
            <a:noFill/>
          </a:ln>
        </p:spPr>
      </p:pic>
      <p:pic>
        <p:nvPicPr>
          <p:cNvPr id="65" name="Google Shape;65;p14">
            <a:hlinkClick r:id="rId5"/>
          </p:cNvPr>
          <p:cNvPicPr preferRelativeResize="0"/>
          <p:nvPr/>
        </p:nvPicPr>
        <p:blipFill>
          <a:blip r:embed="rId6">
            <a:alphaModFix/>
          </a:blip>
          <a:stretch>
            <a:fillRect/>
          </a:stretch>
        </p:blipFill>
        <p:spPr>
          <a:xfrm>
            <a:off x="243996" y="5765185"/>
            <a:ext cx="3899758" cy="2916892"/>
          </a:xfrm>
          <a:prstGeom prst="rect">
            <a:avLst/>
          </a:prstGeom>
          <a:noFill/>
          <a:ln>
            <a:noFill/>
          </a:ln>
        </p:spPr>
      </p:pic>
      <p:sp>
        <p:nvSpPr>
          <p:cNvPr id="66" name="Google Shape;66;p14"/>
          <p:cNvSpPr txBox="1"/>
          <p:nvPr/>
        </p:nvSpPr>
        <p:spPr>
          <a:xfrm>
            <a:off x="4500550" y="2403675"/>
            <a:ext cx="3163800" cy="3006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Watch the Math Antics video to refresh your memory of what a fraction is.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31"/>
        <p:cNvGrpSpPr/>
        <p:nvPr/>
      </p:nvGrpSpPr>
      <p:grpSpPr>
        <a:xfrm>
          <a:off x="0" y="0"/>
          <a:ext cx="0" cy="0"/>
          <a:chOff x="0" y="0"/>
          <a:chExt cx="0" cy="0"/>
        </a:xfrm>
      </p:grpSpPr>
      <p:sp>
        <p:nvSpPr>
          <p:cNvPr id="232" name="Google Shape;232;p32"/>
          <p:cNvSpPr txBox="1"/>
          <p:nvPr/>
        </p:nvSpPr>
        <p:spPr>
          <a:xfrm>
            <a:off x="255600" y="266055"/>
            <a:ext cx="7261200" cy="901200"/>
          </a:xfrm>
          <a:prstGeom prst="rect">
            <a:avLst/>
          </a:prstGeom>
          <a:solidFill>
            <a:srgbClr val="E0666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Explain - Tuesday</a:t>
            </a:r>
            <a:endParaRPr sz="4800">
              <a:latin typeface="PT Sans Narrow"/>
              <a:ea typeface="PT Sans Narrow"/>
              <a:cs typeface="PT Sans Narrow"/>
              <a:sym typeface="PT Sans Narrow"/>
            </a:endParaRPr>
          </a:p>
        </p:txBody>
      </p:sp>
      <p:sp>
        <p:nvSpPr>
          <p:cNvPr id="233" name="Google Shape;233;p32"/>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234" name="Google Shape;234;p32"/>
          <p:cNvSpPr txBox="1"/>
          <p:nvPr/>
        </p:nvSpPr>
        <p:spPr>
          <a:xfrm>
            <a:off x="255600" y="1515450"/>
            <a:ext cx="7359300" cy="80847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r>
              <a:rPr lang="en" sz="2400">
                <a:latin typeface="PT Sans Narrow"/>
                <a:ea typeface="PT Sans Narrow"/>
                <a:cs typeface="PT Sans Narrow"/>
                <a:sym typeface="PT Sans Narrow"/>
              </a:rPr>
              <a:t>                       Insert Flipgrid (or whatever recording platform     </a:t>
            </a: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you want) link here to have students share their </a:t>
            </a: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answers to the word problem.</a:t>
            </a:r>
            <a:endParaRPr sz="2400">
              <a:latin typeface="PT Sans Narrow"/>
              <a:ea typeface="PT Sans Narrow"/>
              <a:cs typeface="PT Sans Narrow"/>
              <a:sym typeface="PT Sans Narrow"/>
            </a:endParaRPr>
          </a:p>
        </p:txBody>
      </p:sp>
      <p:pic>
        <p:nvPicPr>
          <p:cNvPr id="235" name="Google Shape;235;p32"/>
          <p:cNvPicPr preferRelativeResize="0"/>
          <p:nvPr/>
        </p:nvPicPr>
        <p:blipFill>
          <a:blip r:embed="rId3">
            <a:alphaModFix/>
          </a:blip>
          <a:stretch>
            <a:fillRect/>
          </a:stretch>
        </p:blipFill>
        <p:spPr>
          <a:xfrm>
            <a:off x="589249" y="1771100"/>
            <a:ext cx="1328100" cy="1315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239"/>
        <p:cNvGrpSpPr/>
        <p:nvPr/>
      </p:nvGrpSpPr>
      <p:grpSpPr>
        <a:xfrm>
          <a:off x="0" y="0"/>
          <a:ext cx="0" cy="0"/>
          <a:chOff x="0" y="0"/>
          <a:chExt cx="0" cy="0"/>
        </a:xfrm>
      </p:grpSpPr>
      <p:sp>
        <p:nvSpPr>
          <p:cNvPr id="240" name="Google Shape;240;p33"/>
          <p:cNvSpPr txBox="1"/>
          <p:nvPr/>
        </p:nvSpPr>
        <p:spPr>
          <a:xfrm>
            <a:off x="255600" y="266055"/>
            <a:ext cx="7261200" cy="901200"/>
          </a:xfrm>
          <a:prstGeom prst="rect">
            <a:avLst/>
          </a:prstGeom>
          <a:solidFill>
            <a:srgbClr val="E0666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Extend - Tuesday</a:t>
            </a:r>
            <a:endParaRPr sz="4800">
              <a:latin typeface="PT Sans Narrow"/>
              <a:ea typeface="PT Sans Narrow"/>
              <a:cs typeface="PT Sans Narrow"/>
              <a:sym typeface="PT Sans Narrow"/>
            </a:endParaRPr>
          </a:p>
        </p:txBody>
      </p:sp>
      <p:sp>
        <p:nvSpPr>
          <p:cNvPr id="241" name="Google Shape;241;p33"/>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242" name="Google Shape;242;p33"/>
          <p:cNvSpPr txBox="1"/>
          <p:nvPr/>
        </p:nvSpPr>
        <p:spPr>
          <a:xfrm>
            <a:off x="255600" y="1515450"/>
            <a:ext cx="7359300" cy="82002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If you’ve finished early or would like more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practice, check out some of these extension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activites:</a:t>
            </a:r>
            <a:endParaRPr sz="2400">
              <a:solidFill>
                <a:schemeClr val="dk1"/>
              </a:solidFill>
              <a:latin typeface="PT Sans Narrow"/>
              <a:ea typeface="PT Sans Narrow"/>
              <a:cs typeface="PT Sans Narrow"/>
              <a:sym typeface="PT Sans Narrow"/>
            </a:endParaRPr>
          </a:p>
        </p:txBody>
      </p:sp>
      <p:pic>
        <p:nvPicPr>
          <p:cNvPr id="243" name="Google Shape;243;p33"/>
          <p:cNvPicPr preferRelativeResize="0"/>
          <p:nvPr/>
        </p:nvPicPr>
        <p:blipFill>
          <a:blip r:embed="rId3">
            <a:alphaModFix/>
          </a:blip>
          <a:stretch>
            <a:fillRect/>
          </a:stretch>
        </p:blipFill>
        <p:spPr>
          <a:xfrm>
            <a:off x="520725" y="1759700"/>
            <a:ext cx="1573400" cy="1573400"/>
          </a:xfrm>
          <a:prstGeom prst="rect">
            <a:avLst/>
          </a:prstGeom>
          <a:noFill/>
          <a:ln>
            <a:noFill/>
          </a:ln>
        </p:spPr>
      </p:pic>
      <p:pic>
        <p:nvPicPr>
          <p:cNvPr id="244" name="Google Shape;244;p33"/>
          <p:cNvPicPr preferRelativeResize="0"/>
          <p:nvPr/>
        </p:nvPicPr>
        <p:blipFill>
          <a:blip r:embed="rId4">
            <a:alphaModFix/>
          </a:blip>
          <a:stretch>
            <a:fillRect/>
          </a:stretch>
        </p:blipFill>
        <p:spPr>
          <a:xfrm>
            <a:off x="1005185" y="5223373"/>
            <a:ext cx="5762025" cy="4074075"/>
          </a:xfrm>
          <a:prstGeom prst="rect">
            <a:avLst/>
          </a:prstGeom>
          <a:noFill/>
          <a:ln>
            <a:noFill/>
          </a:ln>
        </p:spPr>
      </p:pic>
      <p:sp>
        <p:nvSpPr>
          <p:cNvPr id="245" name="Google Shape;245;p33"/>
          <p:cNvSpPr txBox="1"/>
          <p:nvPr/>
        </p:nvSpPr>
        <p:spPr>
          <a:xfrm>
            <a:off x="2565450" y="3143325"/>
            <a:ext cx="2882100" cy="1124100"/>
          </a:xfrm>
          <a:prstGeom prst="rect">
            <a:avLst/>
          </a:prstGeom>
          <a:noFill/>
          <a:ln w="9525" cap="flat" cmpd="sng">
            <a:solidFill>
              <a:srgbClr val="000000"/>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Online Game:</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5"/>
              </a:rPr>
              <a:t>Find the Mixed number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5"/>
          <p:cNvSpPr txBox="1"/>
          <p:nvPr/>
        </p:nvSpPr>
        <p:spPr>
          <a:xfrm>
            <a:off x="2924175" y="1171575"/>
            <a:ext cx="771600" cy="14097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answer here</a:t>
            </a:r>
            <a:endParaRPr sz="1000"/>
          </a:p>
        </p:txBody>
      </p:sp>
      <p:sp>
        <p:nvSpPr>
          <p:cNvPr id="72" name="Google Shape;72;p15"/>
          <p:cNvSpPr txBox="1"/>
          <p:nvPr/>
        </p:nvSpPr>
        <p:spPr>
          <a:xfrm>
            <a:off x="4057650" y="1314450"/>
            <a:ext cx="3190800" cy="12669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Put answers here. Use “insert, shapes” to help you.</a:t>
            </a:r>
            <a:endParaRPr sz="1000"/>
          </a:p>
        </p:txBody>
      </p:sp>
      <p:sp>
        <p:nvSpPr>
          <p:cNvPr id="73" name="Google Shape;73;p15"/>
          <p:cNvSpPr txBox="1"/>
          <p:nvPr/>
        </p:nvSpPr>
        <p:spPr>
          <a:xfrm>
            <a:off x="2876550" y="3238500"/>
            <a:ext cx="819300" cy="16287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answer here</a:t>
            </a:r>
            <a:endParaRPr sz="1000"/>
          </a:p>
        </p:txBody>
      </p:sp>
      <p:sp>
        <p:nvSpPr>
          <p:cNvPr id="74" name="Google Shape;74;p15"/>
          <p:cNvSpPr txBox="1"/>
          <p:nvPr/>
        </p:nvSpPr>
        <p:spPr>
          <a:xfrm>
            <a:off x="6476850" y="3238500"/>
            <a:ext cx="771600" cy="15675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answer here</a:t>
            </a:r>
            <a:endParaRPr sz="1000"/>
          </a:p>
        </p:txBody>
      </p:sp>
      <p:sp>
        <p:nvSpPr>
          <p:cNvPr id="75" name="Google Shape;75;p15"/>
          <p:cNvSpPr txBox="1"/>
          <p:nvPr/>
        </p:nvSpPr>
        <p:spPr>
          <a:xfrm>
            <a:off x="514350" y="5691775"/>
            <a:ext cx="3038400" cy="14097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answer here</a:t>
            </a:r>
            <a:endParaRPr sz="1000"/>
          </a:p>
        </p:txBody>
      </p:sp>
      <p:sp>
        <p:nvSpPr>
          <p:cNvPr id="76" name="Google Shape;76;p15"/>
          <p:cNvSpPr txBox="1"/>
          <p:nvPr/>
        </p:nvSpPr>
        <p:spPr>
          <a:xfrm>
            <a:off x="6515100" y="5472775"/>
            <a:ext cx="771600" cy="16287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answer here</a:t>
            </a:r>
            <a:endParaRPr sz="1000"/>
          </a:p>
        </p:txBody>
      </p:sp>
      <p:sp>
        <p:nvSpPr>
          <p:cNvPr id="77" name="Google Shape;77;p15"/>
          <p:cNvSpPr txBox="1"/>
          <p:nvPr/>
        </p:nvSpPr>
        <p:spPr>
          <a:xfrm>
            <a:off x="2900400" y="7739725"/>
            <a:ext cx="771600" cy="16287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t>Type answer here</a:t>
            </a:r>
            <a:endParaRPr sz="1000"/>
          </a:p>
        </p:txBody>
      </p:sp>
      <p:sp>
        <p:nvSpPr>
          <p:cNvPr id="78" name="Google Shape;78;p15"/>
          <p:cNvSpPr txBox="1"/>
          <p:nvPr/>
        </p:nvSpPr>
        <p:spPr>
          <a:xfrm>
            <a:off x="4143375" y="7477125"/>
            <a:ext cx="3190800" cy="19716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Create your own problem here. Use symbols or emojis to help.</a:t>
            </a:r>
            <a:endParaRPr/>
          </a:p>
        </p:txBody>
      </p:sp>
      <p:sp>
        <p:nvSpPr>
          <p:cNvPr id="79" name="Google Shape;79;p15"/>
          <p:cNvSpPr/>
          <p:nvPr/>
        </p:nvSpPr>
        <p:spPr>
          <a:xfrm>
            <a:off x="205550" y="0"/>
            <a:ext cx="2165175" cy="788800"/>
          </a:xfrm>
          <a:prstGeom prst="flowChartPunchedTape">
            <a:avLst/>
          </a:prstGeom>
          <a:solidFill>
            <a:srgbClr val="6AA84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txBox="1"/>
          <p:nvPr/>
        </p:nvSpPr>
        <p:spPr>
          <a:xfrm>
            <a:off x="606675" y="-287786"/>
            <a:ext cx="1362900" cy="43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Oswald"/>
                <a:ea typeface="Oswald"/>
                <a:cs typeface="Oswald"/>
                <a:sym typeface="Oswald"/>
              </a:rPr>
              <a:t>  </a:t>
            </a:r>
            <a:r>
              <a:rPr lang="en" sz="3300">
                <a:latin typeface="PT Sans Narrow"/>
                <a:ea typeface="PT Sans Narrow"/>
                <a:cs typeface="PT Sans Narrow"/>
                <a:sym typeface="PT Sans Narrow"/>
              </a:rPr>
              <a:t>Explore</a:t>
            </a:r>
            <a:endParaRPr sz="3300">
              <a:latin typeface="PT Sans Narrow"/>
              <a:ea typeface="PT Sans Narrow"/>
              <a:cs typeface="PT Sans Narrow"/>
              <a:sym typeface="PT Sans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84"/>
        <p:cNvGrpSpPr/>
        <p:nvPr/>
      </p:nvGrpSpPr>
      <p:grpSpPr>
        <a:xfrm>
          <a:off x="0" y="0"/>
          <a:ext cx="0" cy="0"/>
          <a:chOff x="0" y="0"/>
          <a:chExt cx="0" cy="0"/>
        </a:xfrm>
      </p:grpSpPr>
      <p:sp>
        <p:nvSpPr>
          <p:cNvPr id="85" name="Google Shape;85;p16"/>
          <p:cNvSpPr txBox="1"/>
          <p:nvPr/>
        </p:nvSpPr>
        <p:spPr>
          <a:xfrm>
            <a:off x="255600" y="266055"/>
            <a:ext cx="7261200" cy="901200"/>
          </a:xfrm>
          <a:prstGeom prst="rect">
            <a:avLst/>
          </a:prstGeom>
          <a:solidFill>
            <a:srgbClr val="6AA84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Explain - Wednesday</a:t>
            </a:r>
            <a:endParaRPr sz="4800">
              <a:latin typeface="PT Sans Narrow"/>
              <a:ea typeface="PT Sans Narrow"/>
              <a:cs typeface="PT Sans Narrow"/>
              <a:sym typeface="PT Sans Narrow"/>
            </a:endParaRPr>
          </a:p>
        </p:txBody>
      </p:sp>
      <p:sp>
        <p:nvSpPr>
          <p:cNvPr id="86" name="Google Shape;86;p16"/>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87" name="Google Shape;87;p16"/>
          <p:cNvSpPr txBox="1"/>
          <p:nvPr/>
        </p:nvSpPr>
        <p:spPr>
          <a:xfrm>
            <a:off x="255600" y="1515450"/>
            <a:ext cx="7359300" cy="80964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What’s one thing you learned/remembered about </a:t>
            </a: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fractions?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Where’s a place that you’ve seen fractions used around your home?</a:t>
            </a: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What’s one question you still have about fractions?</a:t>
            </a:r>
            <a:endParaRPr sz="2400">
              <a:latin typeface="PT Sans Narrow"/>
              <a:ea typeface="PT Sans Narrow"/>
              <a:cs typeface="PT Sans Narrow"/>
              <a:sym typeface="PT Sans Narrow"/>
            </a:endParaRPr>
          </a:p>
        </p:txBody>
      </p:sp>
      <p:pic>
        <p:nvPicPr>
          <p:cNvPr id="88" name="Google Shape;88;p16"/>
          <p:cNvPicPr preferRelativeResize="0"/>
          <p:nvPr/>
        </p:nvPicPr>
        <p:blipFill>
          <a:blip r:embed="rId3">
            <a:alphaModFix/>
          </a:blip>
          <a:stretch>
            <a:fillRect/>
          </a:stretch>
        </p:blipFill>
        <p:spPr>
          <a:xfrm rot="-1149632">
            <a:off x="6109950" y="908925"/>
            <a:ext cx="1504950" cy="1462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92"/>
        <p:cNvGrpSpPr/>
        <p:nvPr/>
      </p:nvGrpSpPr>
      <p:grpSpPr>
        <a:xfrm>
          <a:off x="0" y="0"/>
          <a:ext cx="0" cy="0"/>
          <a:chOff x="0" y="0"/>
          <a:chExt cx="0" cy="0"/>
        </a:xfrm>
      </p:grpSpPr>
      <p:sp>
        <p:nvSpPr>
          <p:cNvPr id="93" name="Google Shape;93;p17"/>
          <p:cNvSpPr txBox="1"/>
          <p:nvPr/>
        </p:nvSpPr>
        <p:spPr>
          <a:xfrm>
            <a:off x="255600" y="266055"/>
            <a:ext cx="7261200" cy="901200"/>
          </a:xfrm>
          <a:prstGeom prst="rect">
            <a:avLst/>
          </a:prstGeom>
          <a:solidFill>
            <a:srgbClr val="6AA84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Extend - Wednesday</a:t>
            </a:r>
            <a:endParaRPr sz="4800">
              <a:latin typeface="PT Sans Narrow"/>
              <a:ea typeface="PT Sans Narrow"/>
              <a:cs typeface="PT Sans Narrow"/>
              <a:sym typeface="PT Sans Narrow"/>
            </a:endParaRPr>
          </a:p>
        </p:txBody>
      </p:sp>
      <p:sp>
        <p:nvSpPr>
          <p:cNvPr id="94" name="Google Shape;94;p17"/>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95" name="Google Shape;95;p17"/>
          <p:cNvSpPr txBox="1"/>
          <p:nvPr/>
        </p:nvSpPr>
        <p:spPr>
          <a:xfrm>
            <a:off x="255600" y="1515450"/>
            <a:ext cx="7359300" cy="82002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r>
              <a:rPr lang="en" sz="2400">
                <a:latin typeface="PT Sans Narrow"/>
                <a:ea typeface="PT Sans Narrow"/>
                <a:cs typeface="PT Sans Narrow"/>
                <a:sym typeface="PT Sans Narrow"/>
              </a:rPr>
              <a:t>                       If you’ve finished early or would like more                                          </a:t>
            </a: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practice, check out some of these extension  </a:t>
            </a: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activites:</a:t>
            </a: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p:txBody>
      </p:sp>
      <p:pic>
        <p:nvPicPr>
          <p:cNvPr id="96" name="Google Shape;96;p17"/>
          <p:cNvPicPr preferRelativeResize="0"/>
          <p:nvPr/>
        </p:nvPicPr>
        <p:blipFill>
          <a:blip r:embed="rId3">
            <a:alphaModFix/>
          </a:blip>
          <a:stretch>
            <a:fillRect/>
          </a:stretch>
        </p:blipFill>
        <p:spPr>
          <a:xfrm>
            <a:off x="255600" y="1522287"/>
            <a:ext cx="1573400" cy="1573400"/>
          </a:xfrm>
          <a:prstGeom prst="rect">
            <a:avLst/>
          </a:prstGeom>
          <a:noFill/>
          <a:ln>
            <a:noFill/>
          </a:ln>
        </p:spPr>
      </p:pic>
      <p:sp>
        <p:nvSpPr>
          <p:cNvPr id="97" name="Google Shape;97;p17"/>
          <p:cNvSpPr txBox="1"/>
          <p:nvPr/>
        </p:nvSpPr>
        <p:spPr>
          <a:xfrm>
            <a:off x="3859400" y="2877371"/>
            <a:ext cx="3459600" cy="1275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t>Online Fraction games</a:t>
            </a:r>
            <a:endParaRPr sz="2400"/>
          </a:p>
          <a:p>
            <a:pPr marL="0" lvl="0" indent="0" algn="l" rtl="0">
              <a:spcBef>
                <a:spcPts val="0"/>
              </a:spcBef>
              <a:spcAft>
                <a:spcPts val="0"/>
              </a:spcAft>
              <a:buNone/>
            </a:pPr>
            <a:r>
              <a:rPr lang="en" sz="2400" u="sng">
                <a:solidFill>
                  <a:schemeClr val="hlink"/>
                </a:solidFill>
                <a:hlinkClick r:id="rId4"/>
              </a:rPr>
              <a:t>Fraction fling</a:t>
            </a:r>
            <a:endParaRPr sz="2400"/>
          </a:p>
          <a:p>
            <a:pPr marL="0" lvl="0" indent="0" algn="l" rtl="0">
              <a:spcBef>
                <a:spcPts val="0"/>
              </a:spcBef>
              <a:spcAft>
                <a:spcPts val="0"/>
              </a:spcAft>
              <a:buNone/>
            </a:pPr>
            <a:r>
              <a:rPr lang="en" sz="2400" u="sng">
                <a:solidFill>
                  <a:schemeClr val="hlink"/>
                </a:solidFill>
                <a:hlinkClick r:id="rId5"/>
              </a:rPr>
              <a:t>Fraction Matcher</a:t>
            </a:r>
            <a:endParaRPr sz="2400"/>
          </a:p>
        </p:txBody>
      </p:sp>
      <p:pic>
        <p:nvPicPr>
          <p:cNvPr id="98" name="Google Shape;98;p17"/>
          <p:cNvPicPr preferRelativeResize="0"/>
          <p:nvPr/>
        </p:nvPicPr>
        <p:blipFill>
          <a:blip r:embed="rId6">
            <a:alphaModFix/>
          </a:blip>
          <a:stretch>
            <a:fillRect/>
          </a:stretch>
        </p:blipFill>
        <p:spPr>
          <a:xfrm>
            <a:off x="2928600" y="4524513"/>
            <a:ext cx="4686300" cy="5191125"/>
          </a:xfrm>
          <a:prstGeom prst="rect">
            <a:avLst/>
          </a:prstGeom>
          <a:noFill/>
          <a:ln>
            <a:noFill/>
          </a:ln>
        </p:spPr>
      </p:pic>
      <p:sp>
        <p:nvSpPr>
          <p:cNvPr id="99" name="Google Shape;99;p17"/>
          <p:cNvSpPr txBox="1"/>
          <p:nvPr/>
        </p:nvSpPr>
        <p:spPr>
          <a:xfrm>
            <a:off x="520725" y="6482288"/>
            <a:ext cx="2178300" cy="1275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t>Copy this photo and use your google canvas to solve the puzzle!</a:t>
            </a:r>
            <a:endParaRPr sz="1800"/>
          </a:p>
        </p:txBody>
      </p:sp>
      <p:pic>
        <p:nvPicPr>
          <p:cNvPr id="100" name="Google Shape;100;p17" descr="Download the corresponding lesson guide here: http://bit.ly/2f5k2Le&#10;&#10;Subscribe to our channel: http://bit.ly/1QzlNsV&#10;&#10;MASHUP MATH VLOG-EPISODE 01: Making Fraction Kits&#10;&#10;Hands-on activities are an awesome way for students to engage in exploratory activities and develop a concrete understanding of difficult math concepts. Fraction kits have been around for a while and many effective math teachers use them to help their students gain a stronger grasp of fractions. This video demonstrates my approach to creating a fraction kit and was designed to serve as a follow-along activity.&#10;&#10;Unlike our animated math lessons, this VLOG will walk you through a hands on, real world math activity that explores fractions, equivalent fractions, comparing fractions, number sense, and even as a decimals introduction activity later on. This fun math activity is perfect for homeschool, 1st grade, 2nd grade, 3rd grade, 4th grade, 5th grade, 6th grade, and middle school and even high school as well.&#10;&#10;The required materials for such math activities include construction  paper, markers, scissors, and a ruler.&#10;&#10;&#10;Our lessons are perfect for flipped classroom math teachers and students. This lesson is aligned with the common core learning standards for math and the SAT math curriculum as well.&#10;&#10;Be sure to join our mailing list at http://www.mashupmath.com&#10;&#10;Subscribe to Our Channel: https://www.youtube.com/channel/UCtBt...&#10;&#10;MashUp Math is a great free resource for math students, parents, and teachers. Our lessons are a great resource for struggling students, flipped classroom educators, and homeschool math students. Learn more about us at www.MashUpMath.com&#10;&#10;✔✔✔SUBSCRIBE FOR FREE: https://www.youtube.com/channel/UCtBt...&#10;&#10;✔✔JOIN OUR MAILING LIST: http://bit.ly/1TqV94V&#10;&#10;&#10;✔FOLLOW US ON TWITTER: http://www.twitter.com/mashupmath&#10;✔FOLLOW US ON INSTAGRAM: http://www.instagram.com/mashupmath&#10;✔FOLLOW US ON PINTEREST: http://www.pinterest.com/mashupmath&#10;✔LIKE US ON FACEBOOK: http://www.facebook.com/mashupmath&#10;&#10;Our Mission: MashUp Math is our creative solution to reviving students' passion and interest for learning mathematics. As young educators, we know that all students learn math differently and that a one-size-fits-all approach is simply ineffective. The idea that the ability to understand mathematics is reserved for a select few did not sit well with us.&#10;&#10;In addition to sharing free teacher resources (which are teacher created resources) in the form of teacher worksheets, we share new YouTube math videos every week that help math teachers and students to better understand mathematics and the common core. Our lessons can be aligned with the common core standards for common core math  and are immensely popular with flipped learning educators and anyone experimenting with flipped classroom learning.&#10;&#10;As educators, we know what it takes to be a super math teacher and that we can’t always do it alone. In addition to our cool math videos, we share articles, blogs, inspirational quotes, teacher math worksheets, and math worksheets. Whether you teach in the flipped classroom, operate in blended education or online blended learning, or are interested in finding cool math online, MashUp Math will have something for you!&#10;&#10;Many students think of us as a math tutor online or as their on-demand online tutor. Others trust us for all things related to online math education—coming to use when they find themselves thinking “I don’t understand my homework assignment! and need some homework help!&#10;&#10;It is also a part of our mission to make progressive steps in mathematics education. For one, our content is created with the goal of moving students from a fixed mindset to a growth mindset. We also aim to meet the unique needs of ESL math students and support math for girls as well. &#10;&#10;Many of our users serve as a special education teacher and use our cool videos to support their special education students with special needs. Our free online math lessons are also high adaptable to your homeschool curriculum and should be added to your list of free homeschool resources.&#10;&#10;We are also very involved in the edtech world and are very popular with Google Classroom educators, Math Games Classroom Educators, and teachers who support the use of iPad for education!&#10;&#10;So if you could use some help with everyday math and are a student with a unique learning style or learning styles—like Visual Auditory Learning! Or if you’re tired of math games and are more interested in an easy-to-follow tutorial, check us out and learn math with us. No matter your school’s standards of learning, our YouTube Math Videos Lessons will work for you!&#10;&#10;And if you love STEM and Math Education as much as we do, be sure to visit us at this year’s ISTE 2016 EdTech Conference in Denver, CO on June 26-29th!&#10;&#10;It's time to leave those boring lectures and monotone voices behind and enter the new school of learning math :)" title="THE COOLEST HANDS-ON FRACTION ACTIVITY EVER!">
            <a:hlinkClick r:id="rId7"/>
          </p:cNvPr>
          <p:cNvPicPr preferRelativeResize="0"/>
          <p:nvPr/>
        </p:nvPicPr>
        <p:blipFill>
          <a:blip r:embed="rId8">
            <a:alphaModFix/>
          </a:blip>
          <a:stretch>
            <a:fillRect/>
          </a:stretch>
        </p:blipFill>
        <p:spPr>
          <a:xfrm>
            <a:off x="440200" y="3450718"/>
            <a:ext cx="2339350" cy="17545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04"/>
        <p:cNvGrpSpPr/>
        <p:nvPr/>
      </p:nvGrpSpPr>
      <p:grpSpPr>
        <a:xfrm>
          <a:off x="0" y="0"/>
          <a:ext cx="0" cy="0"/>
          <a:chOff x="0" y="0"/>
          <a:chExt cx="0" cy="0"/>
        </a:xfrm>
      </p:grpSpPr>
      <p:sp>
        <p:nvSpPr>
          <p:cNvPr id="105" name="Google Shape;105;p18"/>
          <p:cNvSpPr txBox="1"/>
          <p:nvPr/>
        </p:nvSpPr>
        <p:spPr>
          <a:xfrm>
            <a:off x="255600" y="285104"/>
            <a:ext cx="7261200" cy="9555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Engage - Thursday</a:t>
            </a:r>
            <a:endParaRPr sz="4800">
              <a:latin typeface="PT Sans Narrow"/>
              <a:ea typeface="PT Sans Narrow"/>
              <a:cs typeface="PT Sans Narrow"/>
              <a:sym typeface="PT Sans Narrow"/>
            </a:endParaRPr>
          </a:p>
        </p:txBody>
      </p:sp>
      <p:sp>
        <p:nvSpPr>
          <p:cNvPr id="106" name="Google Shape;106;p18"/>
          <p:cNvSpPr txBox="1"/>
          <p:nvPr/>
        </p:nvSpPr>
        <p:spPr>
          <a:xfrm>
            <a:off x="4348175" y="5688975"/>
            <a:ext cx="3163800" cy="31683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PT Sans Narrow"/>
                <a:ea typeface="PT Sans Narrow"/>
                <a:cs typeface="PT Sans Narrow"/>
                <a:sym typeface="PT Sans Narrow"/>
              </a:rPr>
              <a:t>Click on the Edwin logo to take you to an Edwin video that will teach you more about mixed numbers and improper fractions.</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
        <p:nvSpPr>
          <p:cNvPr id="107" name="Google Shape;107;p18"/>
          <p:cNvSpPr txBox="1"/>
          <p:nvPr/>
        </p:nvSpPr>
        <p:spPr>
          <a:xfrm>
            <a:off x="4348175" y="2014025"/>
            <a:ext cx="3163800" cy="3006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Watch the Math Antics video to learn more about mixed numbers and improper fractions.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108" name="Google Shape;108;p18" descr="In this re-make of our Mixed Numbers video, we take a more intuitive approach to converting between Mixed Numbers and Improper Fractions.  You can still access the old version of the video here: https://www.youtube.com/watch?v=-55KA6kaXFY" title="Math Antics - Mixed Numbers">
            <a:hlinkClick r:id="rId3"/>
          </p:cNvPr>
          <p:cNvPicPr preferRelativeResize="0"/>
          <p:nvPr/>
        </p:nvPicPr>
        <p:blipFill>
          <a:blip r:embed="rId4">
            <a:alphaModFix/>
          </a:blip>
          <a:stretch>
            <a:fillRect/>
          </a:stretch>
        </p:blipFill>
        <p:spPr>
          <a:xfrm>
            <a:off x="189488" y="2014025"/>
            <a:ext cx="4008775" cy="3168225"/>
          </a:xfrm>
          <a:prstGeom prst="rect">
            <a:avLst/>
          </a:prstGeom>
          <a:noFill/>
          <a:ln>
            <a:noFill/>
          </a:ln>
        </p:spPr>
      </p:pic>
      <p:pic>
        <p:nvPicPr>
          <p:cNvPr id="109" name="Google Shape;109;p18">
            <a:hlinkClick r:id="rId5"/>
          </p:cNvPr>
          <p:cNvPicPr preferRelativeResize="0"/>
          <p:nvPr/>
        </p:nvPicPr>
        <p:blipFill rotWithShape="1">
          <a:blip r:embed="rId6">
            <a:alphaModFix/>
          </a:blip>
          <a:srcRect t="8240" b="-8240"/>
          <a:stretch/>
        </p:blipFill>
        <p:spPr>
          <a:xfrm>
            <a:off x="251550" y="5688975"/>
            <a:ext cx="3884650" cy="1618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13"/>
        <p:cNvGrpSpPr/>
        <p:nvPr/>
      </p:nvGrpSpPr>
      <p:grpSpPr>
        <a:xfrm>
          <a:off x="0" y="0"/>
          <a:ext cx="0" cy="0"/>
          <a:chOff x="0" y="0"/>
          <a:chExt cx="0" cy="0"/>
        </a:xfrm>
      </p:grpSpPr>
      <p:sp>
        <p:nvSpPr>
          <p:cNvPr id="114" name="Google Shape;114;p19"/>
          <p:cNvSpPr txBox="1"/>
          <p:nvPr/>
        </p:nvSpPr>
        <p:spPr>
          <a:xfrm>
            <a:off x="255600" y="456554"/>
            <a:ext cx="7261200" cy="9555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Explore - Thursday</a:t>
            </a:r>
            <a:endParaRPr sz="4800">
              <a:latin typeface="PT Sans Narrow"/>
              <a:ea typeface="PT Sans Narrow"/>
              <a:cs typeface="PT Sans Narrow"/>
              <a:sym typeface="PT Sans Narrow"/>
            </a:endParaRPr>
          </a:p>
        </p:txBody>
      </p:sp>
      <p:sp>
        <p:nvSpPr>
          <p:cNvPr id="115" name="Google Shape;115;p19"/>
          <p:cNvSpPr txBox="1"/>
          <p:nvPr/>
        </p:nvSpPr>
        <p:spPr>
          <a:xfrm>
            <a:off x="3986200" y="1754950"/>
            <a:ext cx="3163800" cy="33534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Instructions:</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Click on the math textbook to take you to an online copy of the unit we’re currently working on, Fractions, Ratios &amp; Percents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pic>
        <p:nvPicPr>
          <p:cNvPr id="116" name="Google Shape;116;p19">
            <a:hlinkClick r:id="rId3"/>
          </p:cNvPr>
          <p:cNvPicPr preferRelativeResize="0"/>
          <p:nvPr/>
        </p:nvPicPr>
        <p:blipFill>
          <a:blip r:embed="rId4">
            <a:alphaModFix/>
          </a:blip>
          <a:stretch>
            <a:fillRect/>
          </a:stretch>
        </p:blipFill>
        <p:spPr>
          <a:xfrm>
            <a:off x="419100" y="1754946"/>
            <a:ext cx="2705100" cy="3421675"/>
          </a:xfrm>
          <a:prstGeom prst="rect">
            <a:avLst/>
          </a:prstGeom>
          <a:noFill/>
          <a:ln>
            <a:noFill/>
          </a:ln>
        </p:spPr>
      </p:pic>
      <p:sp>
        <p:nvSpPr>
          <p:cNvPr id="117" name="Google Shape;117;p19"/>
          <p:cNvSpPr txBox="1"/>
          <p:nvPr/>
        </p:nvSpPr>
        <p:spPr>
          <a:xfrm>
            <a:off x="519100" y="5519525"/>
            <a:ext cx="6630900" cy="41496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400" u="sng">
                <a:latin typeface="PT Sans Narrow"/>
                <a:ea typeface="PT Sans Narrow"/>
                <a:cs typeface="PT Sans Narrow"/>
                <a:sym typeface="PT Sans Narrow"/>
              </a:rPr>
              <a:t>Practice:</a:t>
            </a:r>
            <a:r>
              <a:rPr lang="en" sz="2400">
                <a:latin typeface="PT Sans Narrow"/>
                <a:ea typeface="PT Sans Narrow"/>
                <a:cs typeface="PT Sans Narrow"/>
                <a:sym typeface="PT Sans Narrow"/>
              </a:rPr>
              <a:t> </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Read through pages 160-163 to make sure you understand how mixed numbers and improper fractions are related.</a:t>
            </a: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On your own paper, do questions #1, 2, &amp; 4 on page 164.</a:t>
            </a: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21"/>
        <p:cNvGrpSpPr/>
        <p:nvPr/>
      </p:nvGrpSpPr>
      <p:grpSpPr>
        <a:xfrm>
          <a:off x="0" y="0"/>
          <a:ext cx="0" cy="0"/>
          <a:chOff x="0" y="0"/>
          <a:chExt cx="0" cy="0"/>
        </a:xfrm>
      </p:grpSpPr>
      <p:sp>
        <p:nvSpPr>
          <p:cNvPr id="122" name="Google Shape;122;p20"/>
          <p:cNvSpPr txBox="1"/>
          <p:nvPr/>
        </p:nvSpPr>
        <p:spPr>
          <a:xfrm>
            <a:off x="255600" y="266055"/>
            <a:ext cx="7261200" cy="9012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Explain - Thursday</a:t>
            </a:r>
            <a:endParaRPr sz="4800">
              <a:latin typeface="PT Sans Narrow"/>
              <a:ea typeface="PT Sans Narrow"/>
              <a:cs typeface="PT Sans Narrow"/>
              <a:sym typeface="PT Sans Narrow"/>
            </a:endParaRPr>
          </a:p>
        </p:txBody>
      </p:sp>
      <p:sp>
        <p:nvSpPr>
          <p:cNvPr id="123" name="Google Shape;123;p20"/>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124" name="Google Shape;124;p20"/>
          <p:cNvSpPr txBox="1"/>
          <p:nvPr/>
        </p:nvSpPr>
        <p:spPr>
          <a:xfrm>
            <a:off x="255600" y="1515450"/>
            <a:ext cx="7359300" cy="80394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What’s one thing you learned/remembered about </a:t>
            </a: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mixed numbers and improper fractions?</a:t>
            </a: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Where’s a place that you’ve seen improper fractions or mixed numbers in the world?</a:t>
            </a: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0" algn="l" rtl="0">
              <a:spcBef>
                <a:spcPts val="0"/>
              </a:spcBef>
              <a:spcAft>
                <a:spcPts val="0"/>
              </a:spcAft>
              <a:buNone/>
            </a:pPr>
            <a:endParaRPr sz="2400">
              <a:latin typeface="PT Sans Narrow"/>
              <a:ea typeface="PT Sans Narrow"/>
              <a:cs typeface="PT Sans Narrow"/>
              <a:sym typeface="PT Sans Narrow"/>
            </a:endParaRPr>
          </a:p>
          <a:p>
            <a:pPr marL="457200" lvl="0" indent="-381000" algn="l" rtl="0">
              <a:spcBef>
                <a:spcPts val="0"/>
              </a:spcBef>
              <a:spcAft>
                <a:spcPts val="0"/>
              </a:spcAft>
              <a:buSzPts val="2400"/>
              <a:buFont typeface="PT Sans Narrow"/>
              <a:buChar char="●"/>
            </a:pPr>
            <a:r>
              <a:rPr lang="en" sz="2400">
                <a:latin typeface="PT Sans Narrow"/>
                <a:ea typeface="PT Sans Narrow"/>
                <a:cs typeface="PT Sans Narrow"/>
                <a:sym typeface="PT Sans Narrow"/>
              </a:rPr>
              <a:t>What’s one question you still have about improper fractions or mixed numbers?</a:t>
            </a:r>
            <a:endParaRPr sz="2400">
              <a:latin typeface="PT Sans Narrow"/>
              <a:ea typeface="PT Sans Narrow"/>
              <a:cs typeface="PT Sans Narrow"/>
              <a:sym typeface="PT Sans Narrow"/>
            </a:endParaRPr>
          </a:p>
        </p:txBody>
      </p:sp>
      <p:pic>
        <p:nvPicPr>
          <p:cNvPr id="125" name="Google Shape;125;p20"/>
          <p:cNvPicPr preferRelativeResize="0"/>
          <p:nvPr/>
        </p:nvPicPr>
        <p:blipFill>
          <a:blip r:embed="rId3">
            <a:alphaModFix/>
          </a:blip>
          <a:stretch>
            <a:fillRect/>
          </a:stretch>
        </p:blipFill>
        <p:spPr>
          <a:xfrm rot="-1149632">
            <a:off x="6109950" y="908925"/>
            <a:ext cx="1504950" cy="1462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29"/>
        <p:cNvGrpSpPr/>
        <p:nvPr/>
      </p:nvGrpSpPr>
      <p:grpSpPr>
        <a:xfrm>
          <a:off x="0" y="0"/>
          <a:ext cx="0" cy="0"/>
          <a:chOff x="0" y="0"/>
          <a:chExt cx="0" cy="0"/>
        </a:xfrm>
      </p:grpSpPr>
      <p:sp>
        <p:nvSpPr>
          <p:cNvPr id="130" name="Google Shape;130;p21"/>
          <p:cNvSpPr txBox="1"/>
          <p:nvPr/>
        </p:nvSpPr>
        <p:spPr>
          <a:xfrm>
            <a:off x="255600" y="266055"/>
            <a:ext cx="7261200" cy="901200"/>
          </a:xfrm>
          <a:prstGeom prst="rect">
            <a:avLst/>
          </a:prstGeom>
          <a:solidFill>
            <a:srgbClr val="3D85C6"/>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latin typeface="PT Sans Narrow"/>
                <a:ea typeface="PT Sans Narrow"/>
                <a:cs typeface="PT Sans Narrow"/>
                <a:sym typeface="PT Sans Narrow"/>
              </a:rPr>
              <a:t>Extend - Thursday</a:t>
            </a:r>
            <a:endParaRPr sz="4800">
              <a:latin typeface="PT Sans Narrow"/>
              <a:ea typeface="PT Sans Narrow"/>
              <a:cs typeface="PT Sans Narrow"/>
              <a:sym typeface="PT Sans Narrow"/>
            </a:endParaRPr>
          </a:p>
        </p:txBody>
      </p:sp>
      <p:sp>
        <p:nvSpPr>
          <p:cNvPr id="131" name="Google Shape;131;p21"/>
          <p:cNvSpPr txBox="1"/>
          <p:nvPr/>
        </p:nvSpPr>
        <p:spPr>
          <a:xfrm>
            <a:off x="3052754" y="5643733"/>
            <a:ext cx="2496600" cy="77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
        <p:nvSpPr>
          <p:cNvPr id="132" name="Google Shape;132;p21"/>
          <p:cNvSpPr txBox="1"/>
          <p:nvPr/>
        </p:nvSpPr>
        <p:spPr>
          <a:xfrm>
            <a:off x="255600" y="1515450"/>
            <a:ext cx="7359300" cy="8200200"/>
          </a:xfrm>
          <a:prstGeom prst="rect">
            <a:avLst/>
          </a:prstGeom>
          <a:noFill/>
          <a:ln w="28575"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None/>
            </a:pPr>
            <a:endParaRPr sz="2400">
              <a:latin typeface="PT Sans Narrow"/>
              <a:ea typeface="PT Sans Narrow"/>
              <a:cs typeface="PT Sans Narrow"/>
              <a:sym typeface="PT Sans Narrow"/>
            </a:endParaRPr>
          </a:p>
          <a:p>
            <a:pPr marL="0" lvl="0" indent="0" algn="l" rtl="0">
              <a:spcBef>
                <a:spcPts val="0"/>
              </a:spcBef>
              <a:spcAft>
                <a:spcPts val="0"/>
              </a:spcAft>
              <a:buNone/>
            </a:pPr>
            <a:r>
              <a:rPr lang="en" sz="2400">
                <a:latin typeface="PT Sans Narrow"/>
                <a:ea typeface="PT Sans Narrow"/>
                <a:cs typeface="PT Sans Narrow"/>
                <a:sym typeface="PT Sans Narrow"/>
              </a:rPr>
              <a:t>                               I</a:t>
            </a:r>
            <a:r>
              <a:rPr lang="en" sz="2400">
                <a:solidFill>
                  <a:schemeClr val="dk1"/>
                </a:solidFill>
                <a:latin typeface="PT Sans Narrow"/>
                <a:ea typeface="PT Sans Narrow"/>
                <a:cs typeface="PT Sans Narrow"/>
                <a:sym typeface="PT Sans Narrow"/>
              </a:rPr>
              <a:t>f you’ve finished early or would like more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practice, check out some of these extension  </a:t>
            </a:r>
            <a:endParaRPr sz="2400">
              <a:solidFill>
                <a:schemeClr val="dk1"/>
              </a:solidFill>
              <a:latin typeface="PT Sans Narrow"/>
              <a:ea typeface="PT Sans Narrow"/>
              <a:cs typeface="PT Sans Narrow"/>
              <a:sym typeface="PT Sans Narrow"/>
            </a:endParaRPr>
          </a:p>
          <a:p>
            <a:pPr marL="0" lvl="0" indent="0" algn="l" rtl="0">
              <a:spcBef>
                <a:spcPts val="0"/>
              </a:spcBef>
              <a:spcAft>
                <a:spcPts val="0"/>
              </a:spcAft>
              <a:buClr>
                <a:schemeClr val="dk1"/>
              </a:buClr>
              <a:buSzPts val="1100"/>
              <a:buFont typeface="Arial"/>
              <a:buNone/>
            </a:pPr>
            <a:r>
              <a:rPr lang="en" sz="2400">
                <a:solidFill>
                  <a:schemeClr val="dk1"/>
                </a:solidFill>
                <a:latin typeface="PT Sans Narrow"/>
                <a:ea typeface="PT Sans Narrow"/>
                <a:cs typeface="PT Sans Narrow"/>
                <a:sym typeface="PT Sans Narrow"/>
              </a:rPr>
              <a:t>                               activites:</a:t>
            </a:r>
            <a:endParaRPr sz="2400">
              <a:latin typeface="PT Sans Narrow"/>
              <a:ea typeface="PT Sans Narrow"/>
              <a:cs typeface="PT Sans Narrow"/>
              <a:sym typeface="PT Sans Narrow"/>
            </a:endParaRPr>
          </a:p>
        </p:txBody>
      </p:sp>
      <p:pic>
        <p:nvPicPr>
          <p:cNvPr id="133" name="Google Shape;133;p21"/>
          <p:cNvPicPr preferRelativeResize="0"/>
          <p:nvPr/>
        </p:nvPicPr>
        <p:blipFill>
          <a:blip r:embed="rId3">
            <a:alphaModFix/>
          </a:blip>
          <a:stretch>
            <a:fillRect/>
          </a:stretch>
        </p:blipFill>
        <p:spPr>
          <a:xfrm>
            <a:off x="520725" y="1759700"/>
            <a:ext cx="1573400" cy="1573400"/>
          </a:xfrm>
          <a:prstGeom prst="rect">
            <a:avLst/>
          </a:prstGeom>
          <a:noFill/>
          <a:ln>
            <a:noFill/>
          </a:ln>
        </p:spPr>
      </p:pic>
      <p:sp>
        <p:nvSpPr>
          <p:cNvPr id="134" name="Google Shape;134;p21"/>
          <p:cNvSpPr txBox="1"/>
          <p:nvPr/>
        </p:nvSpPr>
        <p:spPr>
          <a:xfrm>
            <a:off x="737300" y="3717925"/>
            <a:ext cx="3459600" cy="16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Online games:</a:t>
            </a:r>
            <a:endParaRPr sz="1800"/>
          </a:p>
          <a:p>
            <a:pPr marL="0" lvl="0" indent="0" algn="l" rtl="0">
              <a:spcBef>
                <a:spcPts val="0"/>
              </a:spcBef>
              <a:spcAft>
                <a:spcPts val="0"/>
              </a:spcAft>
              <a:buNone/>
            </a:pPr>
            <a:r>
              <a:rPr lang="en" sz="1800" u="sng">
                <a:solidFill>
                  <a:schemeClr val="hlink"/>
                </a:solidFill>
                <a:hlinkClick r:id="rId4"/>
              </a:rPr>
              <a:t>Icecream Shop</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p:txBody>
      </p:sp>
      <p:pic>
        <p:nvPicPr>
          <p:cNvPr id="135" name="Google Shape;135;p21"/>
          <p:cNvPicPr preferRelativeResize="0"/>
          <p:nvPr/>
        </p:nvPicPr>
        <p:blipFill>
          <a:blip r:embed="rId5">
            <a:alphaModFix/>
          </a:blip>
          <a:stretch>
            <a:fillRect/>
          </a:stretch>
        </p:blipFill>
        <p:spPr>
          <a:xfrm>
            <a:off x="3178690" y="4065450"/>
            <a:ext cx="4391560" cy="5650200"/>
          </a:xfrm>
          <a:prstGeom prst="rect">
            <a:avLst/>
          </a:prstGeom>
          <a:noFill/>
          <a:ln>
            <a:noFill/>
          </a:ln>
        </p:spPr>
      </p:pic>
      <p:sp>
        <p:nvSpPr>
          <p:cNvPr id="136" name="Google Shape;136;p21"/>
          <p:cNvSpPr txBox="1"/>
          <p:nvPr/>
        </p:nvSpPr>
        <p:spPr>
          <a:xfrm>
            <a:off x="672750" y="3660550"/>
            <a:ext cx="1815600" cy="11748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PT Sans Narrow"/>
              <a:ea typeface="PT Sans Narrow"/>
              <a:cs typeface="PT Sans Narrow"/>
              <a:sym typeface="PT Sans Narrow"/>
            </a:endParaRPr>
          </a:p>
          <a:p>
            <a:pPr marL="0" lvl="0" indent="0" algn="l" rtl="0">
              <a:spcBef>
                <a:spcPts val="0"/>
              </a:spcBef>
              <a:spcAft>
                <a:spcPts val="0"/>
              </a:spcAft>
              <a:buNone/>
            </a:pPr>
            <a:endParaRPr sz="1000">
              <a:latin typeface="PT Sans Narrow"/>
              <a:ea typeface="PT Sans Narrow"/>
              <a:cs typeface="PT Sans Narrow"/>
              <a:sym typeface="PT Sans Narrow"/>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926</Words>
  <Application>Microsoft Macintosh PowerPoint</Application>
  <PresentationFormat>Custom</PresentationFormat>
  <Paragraphs>222</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PT Sans Narrow</vt:lpstr>
      <vt:lpstr>Oswald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Christopher Dawson</cp:lastModifiedBy>
  <cp:revision>1</cp:revision>
  <dcterms:modified xsi:type="dcterms:W3CDTF">2020-04-07T20:22:59Z</dcterms:modified>
</cp:coreProperties>
</file>