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920"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416907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2cb9dbda3_1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2cb9dbda3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4d33c50093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4d33c5009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27a77ecf9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27a77ecf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27a77ecf9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27a77ecf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27a77ecf9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27a77ecf9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2cb9dbda3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2cb9dbda3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2cb9dbda3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2cb9dbda3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2cb9dbda3_1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2cb9dbda3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2cb9dbda3_1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2cb9dbda3_1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27a77ecf9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27a77ecf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27a77ecf9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27a77ecf9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2cb9dbda3_1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2cb9dbda3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dsq-sds.org/article/view/3273/3106" TargetMode="External"/><Relationship Id="rId4" Type="http://schemas.openxmlformats.org/officeDocument/2006/relationships/hyperlink" Target="http://www.youtube.com/watch?v=_U5BwD8zOeM" TargetMode="External"/><Relationship Id="rId5" Type="http://schemas.openxmlformats.org/officeDocument/2006/relationships/image" Target="../media/image2.jpg"/><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hyperlink" Target="http://solaceinabook.com/site/2012/01/shel-silverstein-invita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hyperlink" Target="https://www.poetryfoundation.org/poems/47558/i-to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auth.flipgrid.com/educator?redirect_url=https://admin.flipgrid.com/manage/grid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harlesghigna.blogspot.com/2010/12/poem-is-little-path-that-leads-you.html" TargetMode="External"/><Relationship Id="rId4" Type="http://schemas.openxmlformats.org/officeDocument/2006/relationships/hyperlink" Target="https://penandthepad.com/what-poem-4574481.html" TargetMode="External"/><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penandthepad.com/what-poem-457448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3177EE"/>
            </a:gs>
            <a:gs pos="100000">
              <a:srgbClr val="113D8A"/>
            </a:gs>
          </a:gsLst>
          <a:lin ang="5400012" scaled="0"/>
        </a:gra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74850"/>
            <a:ext cx="8781050" cy="4816250"/>
          </a:xfrm>
          <a:prstGeom prst="rect">
            <a:avLst/>
          </a:prstGeom>
          <a:noFill/>
          <a:ln>
            <a:noFill/>
          </a:ln>
        </p:spPr>
      </p:pic>
      <p:sp>
        <p:nvSpPr>
          <p:cNvPr id="55" name="Google Shape;55;p13"/>
          <p:cNvSpPr txBox="1"/>
          <p:nvPr/>
        </p:nvSpPr>
        <p:spPr>
          <a:xfrm>
            <a:off x="4821250" y="2797350"/>
            <a:ext cx="3880200" cy="855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solidFill>
                  <a:srgbClr val="0000FF"/>
                </a:solidFill>
                <a:latin typeface="PT Sans Narrow"/>
                <a:ea typeface="PT Sans Narrow"/>
                <a:cs typeface="PT Sans Narrow"/>
                <a:sym typeface="PT Sans Narrow"/>
              </a:rPr>
              <a:t>April is </a:t>
            </a:r>
            <a:endParaRPr sz="3600" b="1">
              <a:solidFill>
                <a:srgbClr val="0000FF"/>
              </a:solidFill>
              <a:latin typeface="PT Sans Narrow"/>
              <a:ea typeface="PT Sans Narrow"/>
              <a:cs typeface="PT Sans Narrow"/>
              <a:sym typeface="PT Sans Narrow"/>
            </a:endParaRPr>
          </a:p>
          <a:p>
            <a:pPr marL="0" lvl="0" indent="0" algn="l" rtl="0">
              <a:spcBef>
                <a:spcPts val="0"/>
              </a:spcBef>
              <a:spcAft>
                <a:spcPts val="0"/>
              </a:spcAft>
              <a:buNone/>
            </a:pPr>
            <a:r>
              <a:rPr lang="en" sz="3600" b="1">
                <a:solidFill>
                  <a:srgbClr val="0000FF"/>
                </a:solidFill>
                <a:latin typeface="PT Sans Narrow"/>
                <a:ea typeface="PT Sans Narrow"/>
                <a:cs typeface="PT Sans Narrow"/>
                <a:sym typeface="PT Sans Narrow"/>
              </a:rPr>
              <a:t>National Poetry Month</a:t>
            </a:r>
            <a:endParaRPr sz="3600" b="1">
              <a:solidFill>
                <a:srgbClr val="0000FF"/>
              </a:solidFill>
              <a:latin typeface="PT Sans Narrow"/>
              <a:ea typeface="PT Sans Narrow"/>
              <a:cs typeface="PT Sans Narrow"/>
              <a:sym typeface="PT Sans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p:nvPr/>
        </p:nvSpPr>
        <p:spPr>
          <a:xfrm>
            <a:off x="349500" y="1410900"/>
            <a:ext cx="8445000" cy="37326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solidFill>
                  <a:schemeClr val="dk1"/>
                </a:solidFill>
                <a:latin typeface="PT Sans Narrow"/>
                <a:ea typeface="PT Sans Narrow"/>
                <a:cs typeface="PT Sans Narrow"/>
                <a:sym typeface="PT Sans Narrow"/>
              </a:rPr>
              <a:t>Question 2:</a:t>
            </a:r>
            <a:endParaRPr sz="1800" b="1" u="sng">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1800" b="1">
                <a:solidFill>
                  <a:schemeClr val="dk1"/>
                </a:solidFill>
                <a:latin typeface="PT Sans Narrow"/>
                <a:ea typeface="PT Sans Narrow"/>
                <a:cs typeface="PT Sans Narrow"/>
                <a:sym typeface="PT Sans Narrow"/>
              </a:rPr>
              <a:t>What do the poems “A Poem Is a Little Path” and “The Bee Poem” offer the reader that the article “What Is a Poem?” does not?</a:t>
            </a:r>
            <a:r>
              <a:rPr lang="en" sz="1800">
                <a:latin typeface="PT Sans Narrow"/>
                <a:ea typeface="PT Sans Narrow"/>
                <a:cs typeface="PT Sans Narrow"/>
                <a:sym typeface="PT Sans Narrow"/>
              </a:rPr>
              <a:t>.  </a:t>
            </a:r>
            <a:r>
              <a:rPr lang="en" sz="1800" b="1">
                <a:latin typeface="PT Sans Narrow"/>
                <a:ea typeface="PT Sans Narrow"/>
                <a:cs typeface="PT Sans Narrow"/>
                <a:sym typeface="PT Sans Narrow"/>
              </a:rPr>
              <a:t>Do an illustration of each poem and attach.</a:t>
            </a:r>
            <a:r>
              <a:rPr lang="en" sz="1800">
                <a:latin typeface="PT Sans Narrow"/>
                <a:ea typeface="PT Sans Narrow"/>
                <a:cs typeface="PT Sans Narrow"/>
                <a:sym typeface="PT Sans Narrow"/>
              </a:rPr>
              <a:t>   </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a:latin typeface="PT Sans Narrow"/>
              <a:ea typeface="PT Sans Narrow"/>
              <a:cs typeface="PT Sans Narrow"/>
              <a:sym typeface="PT Sans Narrow"/>
            </a:endParaRPr>
          </a:p>
          <a:p>
            <a:pPr marL="0" lvl="0" indent="0" algn="l" rtl="0">
              <a:lnSpc>
                <a:spcPct val="115000"/>
              </a:lnSpc>
              <a:spcBef>
                <a:spcPts val="0"/>
              </a:spcBef>
              <a:spcAft>
                <a:spcPts val="0"/>
              </a:spcAft>
              <a:buClr>
                <a:schemeClr val="dk1"/>
              </a:buClr>
              <a:buSzPts val="1100"/>
              <a:buFont typeface="Arial"/>
              <a:buNone/>
            </a:pPr>
            <a:endParaRPr>
              <a:highlight>
                <a:srgbClr val="FFFFFF"/>
              </a:highlight>
              <a:latin typeface="PT Sans Narrow"/>
              <a:ea typeface="PT Sans Narrow"/>
              <a:cs typeface="PT Sans Narrow"/>
              <a:sym typeface="PT Sans Narrow"/>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sz="1800" b="1">
              <a:latin typeface="PT Sans Narrow"/>
              <a:ea typeface="PT Sans Narrow"/>
              <a:cs typeface="PT Sans Narrow"/>
              <a:sym typeface="PT Sans Narrow"/>
            </a:endParaRPr>
          </a:p>
          <a:p>
            <a:pPr marL="914400" lvl="0" indent="0" algn="l" rtl="0">
              <a:spcBef>
                <a:spcPts val="0"/>
              </a:spcBef>
              <a:spcAft>
                <a:spcPts val="0"/>
              </a:spcAft>
              <a:buNone/>
            </a:pPr>
            <a:r>
              <a:rPr lang="en" sz="1800" b="1">
                <a:latin typeface="PT Sans Narrow"/>
                <a:ea typeface="PT Sans Narrow"/>
                <a:cs typeface="PT Sans Narrow"/>
                <a:sym typeface="PT Sans Narrow"/>
              </a:rPr>
              <a:t> </a:t>
            </a:r>
            <a:endParaRPr sz="1800" b="1">
              <a:latin typeface="PT Sans Narrow"/>
              <a:ea typeface="PT Sans Narrow"/>
              <a:cs typeface="PT Sans Narrow"/>
              <a:sym typeface="PT Sans Narrow"/>
            </a:endParaRPr>
          </a:p>
          <a:p>
            <a:pPr marL="45720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p:txBody>
      </p:sp>
      <p:sp>
        <p:nvSpPr>
          <p:cNvPr id="112" name="Google Shape;112;p22"/>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Tuesday - Target Task</a:t>
            </a:r>
            <a:endParaRPr sz="4800">
              <a:latin typeface="PT Sans Narrow"/>
              <a:ea typeface="PT Sans Narrow"/>
              <a:cs typeface="PT Sans Narrow"/>
              <a:sym typeface="PT Sans Narrow"/>
            </a:endParaRPr>
          </a:p>
        </p:txBody>
      </p:sp>
      <p:sp>
        <p:nvSpPr>
          <p:cNvPr id="113" name="Google Shape;113;p22"/>
          <p:cNvSpPr txBox="1"/>
          <p:nvPr/>
        </p:nvSpPr>
        <p:spPr>
          <a:xfrm>
            <a:off x="5700600" y="2211600"/>
            <a:ext cx="3093900" cy="303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latin typeface="PT Sans Narrow"/>
                <a:ea typeface="PT Sans Narrow"/>
                <a:cs typeface="PT Sans Narrow"/>
                <a:sym typeface="PT Sans Narrow"/>
              </a:rPr>
              <a:t>The Bee Poem</a:t>
            </a:r>
            <a:endParaRPr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A poem is a busy bee</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Buzzing in your head.</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His hive is full of hidden thoughts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Waiting to be said.</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His honey comes from your ideas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That he makes into rhyme.</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He flies around looking for</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What goes on in your mind.</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When it’s time to let him out</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To make some poetry,</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He gathers up your secret thoughts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And then he sets them free.</a:t>
            </a:r>
            <a:endParaRPr/>
          </a:p>
        </p:txBody>
      </p:sp>
      <p:sp>
        <p:nvSpPr>
          <p:cNvPr id="114" name="Google Shape;114;p22"/>
          <p:cNvSpPr txBox="1"/>
          <p:nvPr/>
        </p:nvSpPr>
        <p:spPr>
          <a:xfrm>
            <a:off x="1121525" y="2211600"/>
            <a:ext cx="3196800" cy="250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latin typeface="PT Sans Narrow"/>
                <a:ea typeface="PT Sans Narrow"/>
                <a:cs typeface="PT Sans Narrow"/>
                <a:sym typeface="PT Sans Narrow"/>
              </a:rPr>
              <a:t>A Poem Is a Little Path</a:t>
            </a:r>
            <a:endParaRPr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A poem is a little path</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That leads you through the trees.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It takes you to the cliffs and shores, </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To anywhere you please.</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Follow it and trust your way</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With mind and heart as one, </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And when the journey’s over,</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a:solidFill>
                  <a:schemeClr val="dk1"/>
                </a:solidFill>
                <a:latin typeface="PT Sans Narrow"/>
                <a:ea typeface="PT Sans Narrow"/>
                <a:cs typeface="PT Sans Narrow"/>
                <a:sym typeface="PT Sans Narrow"/>
              </a:rPr>
              <a:t>You’ll find you’ve just begun.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8"/>
        <p:cNvGrpSpPr/>
        <p:nvPr/>
      </p:nvGrpSpPr>
      <p:grpSpPr>
        <a:xfrm>
          <a:off x="0" y="0"/>
          <a:ext cx="0" cy="0"/>
          <a:chOff x="0" y="0"/>
          <a:chExt cx="0" cy="0"/>
        </a:xfrm>
      </p:grpSpPr>
      <p:sp>
        <p:nvSpPr>
          <p:cNvPr id="119" name="Google Shape;119;p23"/>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Wednesday - Target Task</a:t>
            </a:r>
            <a:endParaRPr sz="4800">
              <a:latin typeface="PT Sans Narrow"/>
              <a:ea typeface="PT Sans Narrow"/>
              <a:cs typeface="PT Sans Narrow"/>
              <a:sym typeface="PT Sans Narrow"/>
            </a:endParaRPr>
          </a:p>
        </p:txBody>
      </p:sp>
      <p:sp>
        <p:nvSpPr>
          <p:cNvPr id="120" name="Google Shape;120;p23"/>
          <p:cNvSpPr txBox="1"/>
          <p:nvPr/>
        </p:nvSpPr>
        <p:spPr>
          <a:xfrm>
            <a:off x="295025" y="1410925"/>
            <a:ext cx="3989100" cy="3488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i="1">
                <a:latin typeface="PT Sans Narrow"/>
                <a:ea typeface="PT Sans Narrow"/>
                <a:cs typeface="PT Sans Narrow"/>
                <a:sym typeface="PT Sans Narrow"/>
              </a:rPr>
              <a:t>Read</a:t>
            </a:r>
            <a:r>
              <a:rPr lang="en" sz="2400">
                <a:latin typeface="PT Sans Narrow"/>
                <a:ea typeface="PT Sans Narrow"/>
                <a:cs typeface="PT Sans Narrow"/>
                <a:sym typeface="PT Sans Narrow"/>
              </a:rPr>
              <a:t> “Tamara’s Opus” first and then </a:t>
            </a:r>
            <a:r>
              <a:rPr lang="en" sz="2400" b="1" i="1">
                <a:latin typeface="PT Sans Narrow"/>
                <a:ea typeface="PT Sans Narrow"/>
                <a:cs typeface="PT Sans Narrow"/>
                <a:sym typeface="PT Sans Narrow"/>
              </a:rPr>
              <a:t>watch</a:t>
            </a:r>
            <a:r>
              <a:rPr lang="en" sz="2400">
                <a:latin typeface="PT Sans Narrow"/>
                <a:ea typeface="PT Sans Narrow"/>
                <a:cs typeface="PT Sans Narrow"/>
                <a:sym typeface="PT Sans Narrow"/>
              </a:rPr>
              <a:t> the video.  </a:t>
            </a:r>
            <a:r>
              <a:rPr lang="en" sz="2400" u="sng">
                <a:solidFill>
                  <a:schemeClr val="hlink"/>
                </a:solidFill>
                <a:latin typeface="PT Sans Narrow"/>
                <a:ea typeface="PT Sans Narrow"/>
                <a:cs typeface="PT Sans Narrow"/>
                <a:sym typeface="PT Sans Narrow"/>
                <a:hlinkClick r:id="rId3"/>
              </a:rPr>
              <a:t>Tamara's Opus</a:t>
            </a:r>
            <a:endParaRPr sz="2400">
              <a:latin typeface="PT Sans Narrow"/>
              <a:ea typeface="PT Sans Narrow"/>
              <a:cs typeface="PT Sans Narrow"/>
              <a:sym typeface="PT Sans Narrow"/>
            </a:endParaRPr>
          </a:p>
          <a:p>
            <a:pPr marL="0" lvl="0" indent="0" algn="l" rtl="0">
              <a:spcBef>
                <a:spcPts val="0"/>
              </a:spcBef>
              <a:spcAft>
                <a:spcPts val="0"/>
              </a:spcAft>
              <a:buNone/>
            </a:pPr>
            <a:endParaRPr sz="1800"/>
          </a:p>
        </p:txBody>
      </p:sp>
      <p:sp>
        <p:nvSpPr>
          <p:cNvPr id="121" name="Google Shape;121;p23"/>
          <p:cNvSpPr txBox="1"/>
          <p:nvPr/>
        </p:nvSpPr>
        <p:spPr>
          <a:xfrm>
            <a:off x="48484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a:latin typeface="PT Sans Narrow"/>
                <a:ea typeface="PT Sans Narrow"/>
                <a:cs typeface="PT Sans Narrow"/>
                <a:sym typeface="PT Sans Narrow"/>
              </a:rPr>
              <a:t>Key Questions:</a:t>
            </a:r>
            <a:endParaRPr sz="2400" b="1">
              <a:latin typeface="PT Sans Narrow"/>
              <a:ea typeface="PT Sans Narrow"/>
              <a:cs typeface="PT Sans Narrow"/>
              <a:sym typeface="PT Sans Narrow"/>
            </a:endParaRPr>
          </a:p>
          <a:p>
            <a:pPr marL="0" lvl="0" indent="0" algn="l" rtl="0">
              <a:spcBef>
                <a:spcPts val="0"/>
              </a:spcBef>
              <a:spcAft>
                <a:spcPts val="0"/>
              </a:spcAft>
              <a:buNone/>
            </a:pPr>
            <a:r>
              <a:rPr lang="en" sz="2400">
                <a:latin typeface="PT Sans Narrow"/>
                <a:ea typeface="PT Sans Narrow"/>
                <a:cs typeface="PT Sans Narrow"/>
                <a:sym typeface="PT Sans Narrow"/>
              </a:rPr>
              <a:t>Why do you think Joshua Bennett chose to write his feelings about his sister in poetry rather than prose?</a:t>
            </a: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r>
              <a:rPr lang="en" sz="2400">
                <a:latin typeface="PT Sans Narrow"/>
                <a:ea typeface="PT Sans Narrow"/>
                <a:cs typeface="PT Sans Narrow"/>
                <a:sym typeface="PT Sans Narrow"/>
              </a:rPr>
              <a:t>How does the video enhance or detract from the meaning of the poem?  </a:t>
            </a:r>
            <a:endParaRPr sz="2400">
              <a:latin typeface="PT Sans Narrow"/>
              <a:ea typeface="PT Sans Narrow"/>
              <a:cs typeface="PT Sans Narrow"/>
              <a:sym typeface="PT Sans Narrow"/>
            </a:endParaRPr>
          </a:p>
        </p:txBody>
      </p:sp>
      <p:pic>
        <p:nvPicPr>
          <p:cNvPr id="122" name="Google Shape;122;p23" descr="Brave New Voices slam champion Joshua Bennett performs &quot;Tamaraʼs Opus at the White House Evening of Poetry, Music, and the Spoken Word on May 12, 2009. &#10;(public domain)" title="Joshua Bennett Performs at the White House Poetry Jam: (7 of 8)">
            <a:hlinkClick r:id="rId4"/>
          </p:cNvPr>
          <p:cNvPicPr preferRelativeResize="0"/>
          <p:nvPr/>
        </p:nvPicPr>
        <p:blipFill>
          <a:blip r:embed="rId5">
            <a:alphaModFix/>
          </a:blip>
          <a:stretch>
            <a:fillRect/>
          </a:stretch>
        </p:blipFill>
        <p:spPr>
          <a:xfrm>
            <a:off x="850075" y="2513750"/>
            <a:ext cx="2879000" cy="21592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Thursday - Target Task</a:t>
            </a:r>
            <a:endParaRPr sz="4800">
              <a:latin typeface="PT Sans Narrow"/>
              <a:ea typeface="PT Sans Narrow"/>
              <a:cs typeface="PT Sans Narrow"/>
              <a:sym typeface="PT Sans Narrow"/>
            </a:endParaRPr>
          </a:p>
        </p:txBody>
      </p:sp>
      <p:sp>
        <p:nvSpPr>
          <p:cNvPr id="128" name="Google Shape;128;p24"/>
          <p:cNvSpPr txBox="1"/>
          <p:nvPr/>
        </p:nvSpPr>
        <p:spPr>
          <a:xfrm>
            <a:off x="2950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i="1">
                <a:solidFill>
                  <a:schemeClr val="dk1"/>
                </a:solidFill>
                <a:latin typeface="PT Sans Narrow"/>
                <a:ea typeface="PT Sans Narrow"/>
                <a:cs typeface="PT Sans Narrow"/>
                <a:sym typeface="PT Sans Narrow"/>
              </a:rPr>
              <a:t>Read</a:t>
            </a:r>
            <a:r>
              <a:rPr lang="en" sz="2400">
                <a:solidFill>
                  <a:schemeClr val="dk1"/>
                </a:solidFill>
                <a:latin typeface="PT Sans Narrow"/>
                <a:ea typeface="PT Sans Narrow"/>
                <a:cs typeface="PT Sans Narrow"/>
                <a:sym typeface="PT Sans Narrow"/>
              </a:rPr>
              <a:t> “Invitation” by Shel Silverstein</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b="1" i="1">
                <a:solidFill>
                  <a:schemeClr val="dk1"/>
                </a:solidFill>
                <a:latin typeface="PT Sans Narrow"/>
                <a:ea typeface="PT Sans Narrow"/>
                <a:cs typeface="PT Sans Narrow"/>
                <a:sym typeface="PT Sans Narrow"/>
              </a:rPr>
              <a:t>Illustrate </a:t>
            </a:r>
            <a:r>
              <a:rPr lang="en" sz="2400">
                <a:solidFill>
                  <a:schemeClr val="dk1"/>
                </a:solidFill>
                <a:latin typeface="PT Sans Narrow"/>
                <a:ea typeface="PT Sans Narrow"/>
                <a:cs typeface="PT Sans Narrow"/>
                <a:sym typeface="PT Sans Narrow"/>
              </a:rPr>
              <a:t>the poem and attach.</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u="sng">
                <a:solidFill>
                  <a:schemeClr val="hlink"/>
                </a:solidFill>
                <a:latin typeface="PT Sans Narrow"/>
                <a:ea typeface="PT Sans Narrow"/>
                <a:cs typeface="PT Sans Narrow"/>
                <a:sym typeface="PT Sans Narrow"/>
                <a:hlinkClick r:id="rId3"/>
              </a:rPr>
              <a:t>Invitation</a:t>
            </a:r>
            <a:endParaRPr sz="2400">
              <a:latin typeface="PT Sans Narrow"/>
              <a:ea typeface="PT Sans Narrow"/>
              <a:cs typeface="PT Sans Narrow"/>
              <a:sym typeface="PT Sans Narrow"/>
            </a:endParaRPr>
          </a:p>
        </p:txBody>
      </p:sp>
      <p:sp>
        <p:nvSpPr>
          <p:cNvPr id="129" name="Google Shape;129;p24"/>
          <p:cNvSpPr txBox="1"/>
          <p:nvPr/>
        </p:nvSpPr>
        <p:spPr>
          <a:xfrm>
            <a:off x="48484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solidFill>
                  <a:schemeClr val="dk1"/>
                </a:solidFill>
                <a:latin typeface="PT Sans Narrow"/>
                <a:ea typeface="PT Sans Narrow"/>
                <a:cs typeface="PT Sans Narrow"/>
                <a:sym typeface="PT Sans Narrow"/>
              </a:rPr>
              <a:t>Key Questions:</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How many lines are in the poem?</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How many stanzas?</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What does the speaker encourage the reader to do? </a:t>
            </a:r>
            <a:endParaRPr sz="18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Friday - Target Task</a:t>
            </a:r>
            <a:endParaRPr sz="4800">
              <a:latin typeface="PT Sans Narrow"/>
              <a:ea typeface="PT Sans Narrow"/>
              <a:cs typeface="PT Sans Narrow"/>
              <a:sym typeface="PT Sans Narrow"/>
            </a:endParaRPr>
          </a:p>
        </p:txBody>
      </p:sp>
      <p:sp>
        <p:nvSpPr>
          <p:cNvPr id="135" name="Google Shape;135;p25"/>
          <p:cNvSpPr txBox="1"/>
          <p:nvPr/>
        </p:nvSpPr>
        <p:spPr>
          <a:xfrm>
            <a:off x="2950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i="1">
                <a:solidFill>
                  <a:schemeClr val="dk1"/>
                </a:solidFill>
                <a:latin typeface="PT Sans Narrow"/>
                <a:ea typeface="PT Sans Narrow"/>
                <a:cs typeface="PT Sans Narrow"/>
                <a:sym typeface="PT Sans Narrow"/>
              </a:rPr>
              <a:t>Read</a:t>
            </a:r>
            <a:r>
              <a:rPr lang="en" sz="2400">
                <a:solidFill>
                  <a:schemeClr val="dk1"/>
                </a:solidFill>
                <a:latin typeface="PT Sans Narrow"/>
                <a:ea typeface="PT Sans Narrow"/>
                <a:cs typeface="PT Sans Narrow"/>
                <a:sym typeface="PT Sans Narrow"/>
              </a:rPr>
              <a:t> “I, Too” by Langston Hughes.</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b="1" i="1">
                <a:solidFill>
                  <a:schemeClr val="dk1"/>
                </a:solidFill>
                <a:latin typeface="PT Sans Narrow"/>
                <a:ea typeface="PT Sans Narrow"/>
                <a:cs typeface="PT Sans Narrow"/>
                <a:sym typeface="PT Sans Narrow"/>
              </a:rPr>
              <a:t>Illustrate</a:t>
            </a:r>
            <a:r>
              <a:rPr lang="en" sz="2400">
                <a:solidFill>
                  <a:schemeClr val="dk1"/>
                </a:solidFill>
                <a:latin typeface="PT Sans Narrow"/>
                <a:ea typeface="PT Sans Narrow"/>
                <a:cs typeface="PT Sans Narrow"/>
                <a:sym typeface="PT Sans Narrow"/>
              </a:rPr>
              <a:t> the poem and attach.</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u="sng">
                <a:solidFill>
                  <a:schemeClr val="hlink"/>
                </a:solidFill>
                <a:latin typeface="PT Sans Narrow"/>
                <a:ea typeface="PT Sans Narrow"/>
                <a:cs typeface="PT Sans Narrow"/>
                <a:sym typeface="PT Sans Narrow"/>
                <a:hlinkClick r:id="rId3"/>
              </a:rPr>
              <a:t>I, Too</a:t>
            </a:r>
            <a:endParaRPr sz="2400">
              <a:solidFill>
                <a:schemeClr val="dk1"/>
              </a:solidFill>
              <a:latin typeface="PT Sans Narrow"/>
              <a:ea typeface="PT Sans Narrow"/>
              <a:cs typeface="PT Sans Narrow"/>
              <a:sym typeface="PT Sans Narrow"/>
            </a:endParaRPr>
          </a:p>
        </p:txBody>
      </p:sp>
      <p:sp>
        <p:nvSpPr>
          <p:cNvPr id="136" name="Google Shape;136;p25"/>
          <p:cNvSpPr txBox="1"/>
          <p:nvPr/>
        </p:nvSpPr>
        <p:spPr>
          <a:xfrm>
            <a:off x="48484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solidFill>
                  <a:schemeClr val="dk1"/>
                </a:solidFill>
                <a:latin typeface="PT Sans Narrow"/>
                <a:ea typeface="PT Sans Narrow"/>
                <a:cs typeface="PT Sans Narrow"/>
                <a:sym typeface="PT Sans Narrow"/>
              </a:rPr>
              <a:t>Key Questions:</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How many lines are in the poem?</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How many stanzas?</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What does the speaker feel in this poem? How do you know? </a:t>
            </a:r>
            <a:endParaRPr sz="18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349500" y="1410900"/>
            <a:ext cx="8445000" cy="37326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PT Sans Narrow"/>
                <a:ea typeface="PT Sans Narrow"/>
                <a:cs typeface="PT Sans Narrow"/>
                <a:sym typeface="PT Sans Narrow"/>
              </a:rPr>
              <a:t>Here is your lesson for April 8th to April 17th. Please note, I took into consideration Good Friday and Easter Monday.  Work at times and at a pace that works best for you and your family.  The daily assignments are a good way to keep a routine, but it is only a suggested time frame. </a:t>
            </a:r>
            <a:endParaRPr sz="1800">
              <a:latin typeface="PT Sans Narrow"/>
              <a:ea typeface="PT Sans Narrow"/>
              <a:cs typeface="PT Sans Narrow"/>
              <a:sym typeface="PT Sans Narrow"/>
            </a:endParaRPr>
          </a:p>
          <a:p>
            <a:pPr marL="0" lvl="0" indent="0" algn="l" rtl="0">
              <a:spcBef>
                <a:spcPts val="0"/>
              </a:spcBef>
              <a:spcAft>
                <a:spcPts val="0"/>
              </a:spcAft>
              <a:buNone/>
            </a:pPr>
            <a:endParaRPr sz="600">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Step 1 - Make a Google Slide. Name it  - </a:t>
            </a:r>
            <a:r>
              <a:rPr lang="en" sz="1800" b="1">
                <a:latin typeface="PT Sans Narrow"/>
                <a:ea typeface="PT Sans Narrow"/>
                <a:cs typeface="PT Sans Narrow"/>
                <a:sym typeface="PT Sans Narrow"/>
              </a:rPr>
              <a:t>your name: Week 1 Poetry</a:t>
            </a:r>
            <a:endParaRPr sz="1800">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             </a:t>
            </a:r>
            <a:r>
              <a:rPr lang="en" sz="1800">
                <a:solidFill>
                  <a:srgbClr val="0000FF"/>
                </a:solidFill>
                <a:latin typeface="PT Sans Narrow"/>
                <a:ea typeface="PT Sans Narrow"/>
                <a:cs typeface="PT Sans Narrow"/>
                <a:sym typeface="PT Sans Narrow"/>
              </a:rPr>
              <a:t>(Example - Christopher: Week 1 Poetry)</a:t>
            </a:r>
            <a:endParaRPr sz="1800">
              <a:solidFill>
                <a:srgbClr val="0000FF"/>
              </a:solidFill>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Step 2 - Share it with me so I can follow along and support you.</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Step 3 - Title each slide using the title I gave you for each daily activity.</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If you have a difficulty or questions with any of the activities please email me explaining what the issue or question is.  I also suggest that you can work online with classmates to support and help each other.</a:t>
            </a:r>
            <a:endParaRPr sz="1800">
              <a:latin typeface="PT Sans Narrow"/>
              <a:ea typeface="PT Sans Narrow"/>
              <a:cs typeface="PT Sans Narrow"/>
              <a:sym typeface="PT Sans Narrow"/>
            </a:endParaRPr>
          </a:p>
          <a:p>
            <a:pPr marL="0" lvl="0" indent="0" algn="l" rtl="0">
              <a:spcBef>
                <a:spcPts val="0"/>
              </a:spcBef>
              <a:spcAft>
                <a:spcPts val="0"/>
              </a:spcAft>
              <a:buNone/>
            </a:pPr>
            <a:endParaRPr sz="800">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Good Luck and remember, we are all figuring this out together.</a:t>
            </a:r>
            <a:endParaRPr sz="1800">
              <a:latin typeface="PT Sans Narrow"/>
              <a:ea typeface="PT Sans Narrow"/>
              <a:cs typeface="PT Sans Narrow"/>
              <a:sym typeface="PT Sans Narrow"/>
            </a:endParaRPr>
          </a:p>
        </p:txBody>
      </p:sp>
      <p:sp>
        <p:nvSpPr>
          <p:cNvPr id="61" name="Google Shape;61;p14"/>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Instructional Support</a:t>
            </a:r>
            <a:endParaRPr sz="4800">
              <a:latin typeface="PT Sans Narrow"/>
              <a:ea typeface="PT Sans Narrow"/>
              <a:cs typeface="PT Sans Narrow"/>
              <a:sym typeface="PT Sans Narro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p:nvPr/>
        </p:nvSpPr>
        <p:spPr>
          <a:xfrm>
            <a:off x="349500" y="1410900"/>
            <a:ext cx="8445000" cy="37326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PT Sans Narrow"/>
                <a:ea typeface="PT Sans Narrow"/>
                <a:cs typeface="PT Sans Narrow"/>
                <a:sym typeface="PT Sans Narrow"/>
              </a:rPr>
              <a:t>In this unit, you will fall in love with poetry as an art form full of aesthetic qualities, rhythmic elements, and poignant themes about the human experience.  You will examine the works of great poets as they think about how poetry differs from prose in structure, form, purpose, and language.  </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Significantly, you will move beyond literal meanings of words to figurative ones as they review how to analyze metaphors, similes, and personification, for example.  You will also have the opportunity to explain the themes of poems.  Moreover, you will be challenged to analyze how imagery, figurative language, contrast, and repetition help to crystalize the deeper message of the poem. By the end of the unit, you will have a rich tool kit of craft moves that writers use to create vivid descriptions and enhance the meaning in texts.  </a:t>
            </a:r>
            <a:endParaRPr sz="1800">
              <a:latin typeface="PT Sans Narrow"/>
              <a:ea typeface="PT Sans Narrow"/>
              <a:cs typeface="PT Sans Narrow"/>
              <a:sym typeface="PT Sans Narrow"/>
            </a:endParaRPr>
          </a:p>
        </p:txBody>
      </p:sp>
      <p:sp>
        <p:nvSpPr>
          <p:cNvPr id="67" name="Google Shape;67;p15"/>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Unit Summary</a:t>
            </a:r>
            <a:endParaRPr sz="4800">
              <a:latin typeface="PT Sans Narrow"/>
              <a:ea typeface="PT Sans Narrow"/>
              <a:cs typeface="PT Sans Narrow"/>
              <a:sym typeface="PT Sans Narrow"/>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p:nvPr/>
        </p:nvSpPr>
        <p:spPr>
          <a:xfrm>
            <a:off x="349500" y="1410900"/>
            <a:ext cx="8445000" cy="37326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PT Sans Narrow"/>
                <a:ea typeface="PT Sans Narrow"/>
                <a:cs typeface="PT Sans Narrow"/>
                <a:sym typeface="PT Sans Narrow"/>
              </a:rPr>
              <a:t>Objective: </a:t>
            </a:r>
            <a:endParaRPr sz="1800" b="1">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Differentiate between prose and verse</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Explain the purpose of verse form</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r>
              <a:rPr lang="en" sz="1800" b="1">
                <a:latin typeface="PT Sans Narrow"/>
                <a:ea typeface="PT Sans Narrow"/>
                <a:cs typeface="PT Sans Narrow"/>
                <a:sym typeface="PT Sans Narrow"/>
              </a:rPr>
              <a:t>Readings and Materials:</a:t>
            </a:r>
            <a:endParaRPr sz="1800" b="1">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Poem: “Tamara’s Opus” by Joshua Bennett</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Video: “Joshua Bennett Performs at the White House Poetry”</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Poem: “Invitation” by Shel Silverstein</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Article: “What is a Poem?” by Debbie McCarson</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Poem: “The Bee Poem” by Charles Ghigna</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Poem: “I, Too” by Langston Hughes</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Poem: “A Poem Is a Little Path” by Charles Ghigna</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p:txBody>
      </p:sp>
      <p:sp>
        <p:nvSpPr>
          <p:cNvPr id="73" name="Google Shape;73;p16"/>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Lesson 1</a:t>
            </a:r>
            <a:endParaRPr sz="4800">
              <a:latin typeface="PT Sans Narrow"/>
              <a:ea typeface="PT Sans Narrow"/>
              <a:cs typeface="PT Sans Narrow"/>
              <a:sym typeface="PT Sans Narro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p:nvPr/>
        </p:nvSpPr>
        <p:spPr>
          <a:xfrm>
            <a:off x="349500" y="1410900"/>
            <a:ext cx="8445000" cy="37326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PT Sans Narrow"/>
                <a:ea typeface="PT Sans Narrow"/>
                <a:cs typeface="PT Sans Narrow"/>
                <a:sym typeface="PT Sans Narrow"/>
              </a:rPr>
              <a:t>Vocabulary: </a:t>
            </a:r>
            <a:endParaRPr sz="1800" b="1">
              <a:latin typeface="PT Sans Narrow"/>
              <a:ea typeface="PT Sans Narrow"/>
              <a:cs typeface="PT Sans Narrow"/>
              <a:sym typeface="PT Sans Narrow"/>
            </a:endParaRPr>
          </a:p>
          <a:p>
            <a:pPr marL="0" lvl="0" indent="0" algn="l" rtl="0">
              <a:spcBef>
                <a:spcPts val="0"/>
              </a:spcBef>
              <a:spcAft>
                <a:spcPts val="0"/>
              </a:spcAft>
              <a:buNone/>
            </a:pPr>
            <a:r>
              <a:rPr lang="en" sz="1800">
                <a:latin typeface="PT Sans Narrow"/>
                <a:ea typeface="PT Sans Narrow"/>
                <a:cs typeface="PT Sans Narrow"/>
                <a:sym typeface="PT Sans Narrow"/>
              </a:rPr>
              <a:t>Look up the following words and write your understanding in your own words. </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Poetry</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Prose</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Verse</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Stanza</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Char char="●"/>
            </a:pPr>
            <a:r>
              <a:rPr lang="en" sz="1800">
                <a:latin typeface="PT Sans Narrow"/>
                <a:ea typeface="PT Sans Narrow"/>
                <a:cs typeface="PT Sans Narrow"/>
                <a:sym typeface="PT Sans Narrow"/>
              </a:rPr>
              <a:t>Line</a:t>
            </a:r>
            <a:endParaRPr sz="1800">
              <a:latin typeface="PT Sans Narrow"/>
              <a:ea typeface="PT Sans Narrow"/>
              <a:cs typeface="PT Sans Narrow"/>
              <a:sym typeface="PT Sans Narrow"/>
            </a:endParaRPr>
          </a:p>
          <a:p>
            <a:pPr marL="45720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p:txBody>
      </p:sp>
      <p:sp>
        <p:nvSpPr>
          <p:cNvPr id="79" name="Google Shape;79;p17"/>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Lesson 1</a:t>
            </a:r>
            <a:endParaRPr sz="4800">
              <a:latin typeface="PT Sans Narrow"/>
              <a:ea typeface="PT Sans Narrow"/>
              <a:cs typeface="PT Sans Narrow"/>
              <a:sym typeface="PT Sans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Wednesday -Target Task</a:t>
            </a:r>
            <a:endParaRPr sz="4800">
              <a:latin typeface="PT Sans Narrow"/>
              <a:ea typeface="PT Sans Narrow"/>
              <a:cs typeface="PT Sans Narrow"/>
              <a:sym typeface="PT Sans Narrow"/>
            </a:endParaRPr>
          </a:p>
        </p:txBody>
      </p:sp>
      <p:sp>
        <p:nvSpPr>
          <p:cNvPr id="85" name="Google Shape;85;p18"/>
          <p:cNvSpPr txBox="1"/>
          <p:nvPr/>
        </p:nvSpPr>
        <p:spPr>
          <a:xfrm>
            <a:off x="2950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i="1">
                <a:solidFill>
                  <a:schemeClr val="dk1"/>
                </a:solidFill>
                <a:latin typeface="PT Sans Narrow"/>
                <a:ea typeface="PT Sans Narrow"/>
                <a:cs typeface="PT Sans Narrow"/>
                <a:sym typeface="PT Sans Narrow"/>
              </a:rPr>
              <a:t>Video</a:t>
            </a:r>
            <a:r>
              <a:rPr lang="en" sz="2400">
                <a:solidFill>
                  <a:schemeClr val="dk1"/>
                </a:solidFill>
                <a:latin typeface="PT Sans Narrow"/>
                <a:ea typeface="PT Sans Narrow"/>
                <a:cs typeface="PT Sans Narrow"/>
                <a:sym typeface="PT Sans Narrow"/>
              </a:rPr>
              <a:t> yourself using Flipgrid talking about what you know and would like to know about poetry.  </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b="1">
                <a:solidFill>
                  <a:schemeClr val="dk1"/>
                </a:solidFill>
                <a:latin typeface="PT Sans Narrow"/>
                <a:ea typeface="PT Sans Narrow"/>
                <a:cs typeface="PT Sans Narrow"/>
                <a:sym typeface="PT Sans Narrow"/>
              </a:rPr>
              <a:t>ALSO,</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a:solidFill>
                  <a:schemeClr val="dk1"/>
                </a:solidFill>
                <a:latin typeface="PT Sans Narrow"/>
                <a:ea typeface="PT Sans Narrow"/>
                <a:cs typeface="PT Sans Narrow"/>
                <a:sym typeface="PT Sans Narrow"/>
              </a:rPr>
              <a:t>Read the poem that you have found or like using Flipgrid.</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u="sng">
                <a:solidFill>
                  <a:schemeClr val="hlink"/>
                </a:solidFill>
                <a:latin typeface="PT Sans Narrow"/>
                <a:ea typeface="PT Sans Narrow"/>
                <a:cs typeface="PT Sans Narrow"/>
                <a:sym typeface="PT Sans Narrow"/>
                <a:hlinkClick r:id="rId3"/>
              </a:rPr>
              <a:t>Flipgrid</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p:txBody>
      </p:sp>
      <p:sp>
        <p:nvSpPr>
          <p:cNvPr id="86" name="Google Shape;86;p18"/>
          <p:cNvSpPr txBox="1"/>
          <p:nvPr/>
        </p:nvSpPr>
        <p:spPr>
          <a:xfrm>
            <a:off x="48484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PT Sans Narrow"/>
                <a:ea typeface="PT Sans Narrow"/>
                <a:cs typeface="PT Sans Narrow"/>
                <a:sym typeface="PT Sans Narrow"/>
              </a:rPr>
              <a:t>Considerations:</a:t>
            </a:r>
            <a:endParaRPr sz="2400" b="1">
              <a:solidFill>
                <a:schemeClr val="dk1"/>
              </a:solidFill>
              <a:latin typeface="PT Sans Narrow"/>
              <a:ea typeface="PT Sans Narrow"/>
              <a:cs typeface="PT Sans Narrow"/>
              <a:sym typeface="PT Sans Narrow"/>
            </a:endParaRPr>
          </a:p>
          <a:p>
            <a:pPr marL="457200" lvl="0" indent="-355600" algn="l" rtl="0">
              <a:spcBef>
                <a:spcPts val="0"/>
              </a:spcBef>
              <a:spcAft>
                <a:spcPts val="0"/>
              </a:spcAft>
              <a:buClr>
                <a:schemeClr val="dk1"/>
              </a:buClr>
              <a:buSzPts val="2000"/>
              <a:buFont typeface="PT Sans Narrow"/>
              <a:buChar char="●"/>
            </a:pPr>
            <a:r>
              <a:rPr lang="en" sz="2000">
                <a:solidFill>
                  <a:schemeClr val="dk1"/>
                </a:solidFill>
                <a:latin typeface="PT Sans Narrow"/>
                <a:ea typeface="PT Sans Narrow"/>
                <a:cs typeface="PT Sans Narrow"/>
                <a:sym typeface="PT Sans Narrow"/>
              </a:rPr>
              <a:t>What do you know about poetry?</a:t>
            </a:r>
            <a:endParaRPr sz="2000">
              <a:solidFill>
                <a:schemeClr val="dk1"/>
              </a:solidFill>
              <a:latin typeface="PT Sans Narrow"/>
              <a:ea typeface="PT Sans Narrow"/>
              <a:cs typeface="PT Sans Narrow"/>
              <a:sym typeface="PT Sans Narrow"/>
            </a:endParaRPr>
          </a:p>
          <a:p>
            <a:pPr marL="457200" lvl="0" indent="-355600" algn="l" rtl="0">
              <a:spcBef>
                <a:spcPts val="0"/>
              </a:spcBef>
              <a:spcAft>
                <a:spcPts val="0"/>
              </a:spcAft>
              <a:buClr>
                <a:schemeClr val="dk1"/>
              </a:buClr>
              <a:buSzPts val="2000"/>
              <a:buFont typeface="PT Sans Narrow"/>
              <a:buChar char="●"/>
            </a:pPr>
            <a:r>
              <a:rPr lang="en" sz="2000">
                <a:solidFill>
                  <a:schemeClr val="dk1"/>
                </a:solidFill>
                <a:latin typeface="PT Sans Narrow"/>
                <a:ea typeface="PT Sans Narrow"/>
                <a:cs typeface="PT Sans Narrow"/>
                <a:sym typeface="PT Sans Narrow"/>
              </a:rPr>
              <a:t>What would you like to know about poetry?</a:t>
            </a:r>
            <a:endParaRPr sz="2000">
              <a:solidFill>
                <a:schemeClr val="dk1"/>
              </a:solidFill>
              <a:latin typeface="PT Sans Narrow"/>
              <a:ea typeface="PT Sans Narrow"/>
              <a:cs typeface="PT Sans Narrow"/>
              <a:sym typeface="PT Sans Narrow"/>
            </a:endParaRPr>
          </a:p>
          <a:p>
            <a:pPr marL="457200" lvl="0" indent="-355600" algn="l" rtl="0">
              <a:spcBef>
                <a:spcPts val="0"/>
              </a:spcBef>
              <a:spcAft>
                <a:spcPts val="0"/>
              </a:spcAft>
              <a:buClr>
                <a:schemeClr val="dk1"/>
              </a:buClr>
              <a:buSzPts val="2000"/>
              <a:buFont typeface="PT Sans Narrow"/>
              <a:buChar char="●"/>
            </a:pPr>
            <a:r>
              <a:rPr lang="en" sz="2000">
                <a:solidFill>
                  <a:schemeClr val="dk1"/>
                </a:solidFill>
                <a:latin typeface="PT Sans Narrow"/>
                <a:ea typeface="PT Sans Narrow"/>
                <a:cs typeface="PT Sans Narrow"/>
                <a:sym typeface="PT Sans Narrow"/>
              </a:rPr>
              <a:t>Why did you pick your poem?</a:t>
            </a:r>
            <a:endParaRPr sz="2000">
              <a:solidFill>
                <a:schemeClr val="dk1"/>
              </a:solidFill>
              <a:latin typeface="PT Sans Narrow"/>
              <a:ea typeface="PT Sans Narrow"/>
              <a:cs typeface="PT Sans Narrow"/>
              <a:sym typeface="PT Sans Narrow"/>
            </a:endParaRPr>
          </a:p>
          <a:p>
            <a:pPr marL="457200" lvl="0" indent="-355600" algn="l" rtl="0">
              <a:spcBef>
                <a:spcPts val="0"/>
              </a:spcBef>
              <a:spcAft>
                <a:spcPts val="0"/>
              </a:spcAft>
              <a:buClr>
                <a:schemeClr val="dk1"/>
              </a:buClr>
              <a:buSzPts val="2000"/>
              <a:buFont typeface="PT Sans Narrow"/>
              <a:buChar char="●"/>
            </a:pPr>
            <a:r>
              <a:rPr lang="en" sz="2000">
                <a:solidFill>
                  <a:schemeClr val="dk1"/>
                </a:solidFill>
                <a:latin typeface="PT Sans Narrow"/>
                <a:ea typeface="PT Sans Narrow"/>
                <a:cs typeface="PT Sans Narrow"/>
                <a:sym typeface="PT Sans Narrow"/>
              </a:rPr>
              <a:t>What do you find interesting about it?</a:t>
            </a:r>
            <a:endParaRPr sz="2000">
              <a:solidFill>
                <a:schemeClr val="dk1"/>
              </a:solidFill>
              <a:latin typeface="PT Sans Narrow"/>
              <a:ea typeface="PT Sans Narrow"/>
              <a:cs typeface="PT Sans Narrow"/>
              <a:sym typeface="PT Sans Narrow"/>
            </a:endParaRPr>
          </a:p>
          <a:p>
            <a:pPr marL="457200" lvl="0" indent="-355600" algn="l" rtl="0">
              <a:spcBef>
                <a:spcPts val="0"/>
              </a:spcBef>
              <a:spcAft>
                <a:spcPts val="0"/>
              </a:spcAft>
              <a:buClr>
                <a:schemeClr val="dk1"/>
              </a:buClr>
              <a:buSzPts val="2000"/>
              <a:buFont typeface="PT Sans Narrow"/>
              <a:buChar char="●"/>
            </a:pPr>
            <a:r>
              <a:rPr lang="en" sz="2000">
                <a:solidFill>
                  <a:schemeClr val="dk1"/>
                </a:solidFill>
                <a:latin typeface="PT Sans Narrow"/>
                <a:ea typeface="PT Sans Narrow"/>
                <a:cs typeface="PT Sans Narrow"/>
                <a:sym typeface="PT Sans Narrow"/>
              </a:rPr>
              <a:t>What do you like about your poem?</a:t>
            </a:r>
            <a:endParaRPr sz="2000">
              <a:solidFill>
                <a:schemeClr val="dk1"/>
              </a:solidFill>
              <a:latin typeface="PT Sans Narrow"/>
              <a:ea typeface="PT Sans Narrow"/>
              <a:cs typeface="PT Sans Narrow"/>
              <a:sym typeface="PT Sans Narrow"/>
            </a:endParaRPr>
          </a:p>
          <a:p>
            <a:pPr marL="457200" lvl="0" indent="0" algn="l" rtl="0">
              <a:spcBef>
                <a:spcPts val="0"/>
              </a:spcBef>
              <a:spcAft>
                <a:spcPts val="0"/>
              </a:spcAft>
              <a:buNone/>
            </a:pPr>
            <a:endParaRPr sz="2000">
              <a:solidFill>
                <a:schemeClr val="dk1"/>
              </a:solidFill>
              <a:latin typeface="PT Sans Narrow"/>
              <a:ea typeface="PT Sans Narrow"/>
              <a:cs typeface="PT Sans Narrow"/>
              <a:sym typeface="PT Sans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Thursday -Target Task</a:t>
            </a:r>
            <a:endParaRPr sz="4800">
              <a:latin typeface="PT Sans Narrow"/>
              <a:ea typeface="PT Sans Narrow"/>
              <a:cs typeface="PT Sans Narrow"/>
              <a:sym typeface="PT Sans Narrow"/>
            </a:endParaRPr>
          </a:p>
        </p:txBody>
      </p:sp>
      <p:sp>
        <p:nvSpPr>
          <p:cNvPr id="92" name="Google Shape;92;p19"/>
          <p:cNvSpPr txBox="1"/>
          <p:nvPr/>
        </p:nvSpPr>
        <p:spPr>
          <a:xfrm>
            <a:off x="2950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i="1">
                <a:solidFill>
                  <a:schemeClr val="dk1"/>
                </a:solidFill>
                <a:latin typeface="PT Sans Narrow"/>
                <a:ea typeface="PT Sans Narrow"/>
                <a:cs typeface="PT Sans Narrow"/>
                <a:sym typeface="PT Sans Narrow"/>
              </a:rPr>
              <a:t>Read</a:t>
            </a:r>
            <a:r>
              <a:rPr lang="en" sz="2400">
                <a:solidFill>
                  <a:schemeClr val="dk1"/>
                </a:solidFill>
                <a:latin typeface="PT Sans Narrow"/>
                <a:ea typeface="PT Sans Narrow"/>
                <a:cs typeface="PT Sans Narrow"/>
                <a:sym typeface="PT Sans Narrow"/>
              </a:rPr>
              <a:t> “A Poem Is a Little Path” by Charles Ghigna and the article, “What Is a Poem?” by Debbie McCarson.</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u="sng">
                <a:solidFill>
                  <a:schemeClr val="hlink"/>
                </a:solidFill>
                <a:latin typeface="PT Sans Narrow"/>
                <a:ea typeface="PT Sans Narrow"/>
                <a:cs typeface="PT Sans Narrow"/>
                <a:sym typeface="PT Sans Narrow"/>
                <a:hlinkClick r:id="rId3"/>
              </a:rPr>
              <a:t>A Poem Is a Little Path</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u="sng">
                <a:solidFill>
                  <a:schemeClr val="hlink"/>
                </a:solidFill>
                <a:latin typeface="PT Sans Narrow"/>
                <a:ea typeface="PT Sans Narrow"/>
                <a:cs typeface="PT Sans Narrow"/>
                <a:sym typeface="PT Sans Narrow"/>
                <a:hlinkClick r:id="rId4"/>
              </a:rPr>
              <a:t>What is a Poem?</a:t>
            </a:r>
            <a:endParaRPr sz="2400">
              <a:solidFill>
                <a:schemeClr val="dk1"/>
              </a:solidFill>
              <a:latin typeface="PT Sans Narrow"/>
              <a:ea typeface="PT Sans Narrow"/>
              <a:cs typeface="PT Sans Narrow"/>
              <a:sym typeface="PT Sans Narrow"/>
            </a:endParaRPr>
          </a:p>
        </p:txBody>
      </p:sp>
      <p:sp>
        <p:nvSpPr>
          <p:cNvPr id="93" name="Google Shape;93;p19"/>
          <p:cNvSpPr txBox="1"/>
          <p:nvPr/>
        </p:nvSpPr>
        <p:spPr>
          <a:xfrm>
            <a:off x="48484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solidFill>
                  <a:schemeClr val="dk1"/>
                </a:solidFill>
                <a:latin typeface="PT Sans Narrow"/>
                <a:ea typeface="PT Sans Narrow"/>
                <a:cs typeface="PT Sans Narrow"/>
                <a:sym typeface="PT Sans Narrow"/>
              </a:rPr>
              <a:t>Key Questions:</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000">
                <a:solidFill>
                  <a:schemeClr val="dk1"/>
                </a:solidFill>
                <a:latin typeface="PT Sans Narrow"/>
                <a:ea typeface="PT Sans Narrow"/>
                <a:cs typeface="PT Sans Narrow"/>
                <a:sym typeface="PT Sans Narrow"/>
              </a:rPr>
              <a:t>What is similar about the two texts? How are the two texts structured / organized differently?</a:t>
            </a:r>
            <a:endParaRPr sz="2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000">
                <a:solidFill>
                  <a:schemeClr val="dk1"/>
                </a:solidFill>
                <a:latin typeface="PT Sans Narrow"/>
                <a:ea typeface="PT Sans Narrow"/>
                <a:cs typeface="PT Sans Narrow"/>
                <a:sym typeface="PT Sans Narrow"/>
              </a:rPr>
              <a:t>Which one do you find to be more appealing? Explain why.</a:t>
            </a:r>
            <a:endParaRPr sz="2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000">
                <a:solidFill>
                  <a:schemeClr val="dk1"/>
                </a:solidFill>
                <a:latin typeface="PT Sans Narrow"/>
                <a:ea typeface="PT Sans Narrow"/>
                <a:cs typeface="PT Sans Narrow"/>
                <a:sym typeface="PT Sans Narrow"/>
              </a:rPr>
              <a:t>Which of the two taught you more about poetry? Explain using details from the text.</a:t>
            </a:r>
            <a:endParaRPr sz="2000">
              <a:solidFill>
                <a:schemeClr val="dk1"/>
              </a:solidFill>
              <a:latin typeface="PT Sans Narrow"/>
              <a:ea typeface="PT Sans Narrow"/>
              <a:cs typeface="PT Sans Narrow"/>
              <a:sym typeface="PT Sans Narro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Tuesday -Target Task</a:t>
            </a:r>
            <a:endParaRPr sz="4800">
              <a:latin typeface="PT Sans Narrow"/>
              <a:ea typeface="PT Sans Narrow"/>
              <a:cs typeface="PT Sans Narrow"/>
              <a:sym typeface="PT Sans Narrow"/>
            </a:endParaRPr>
          </a:p>
        </p:txBody>
      </p:sp>
      <p:sp>
        <p:nvSpPr>
          <p:cNvPr id="99" name="Google Shape;99;p20"/>
          <p:cNvSpPr txBox="1"/>
          <p:nvPr/>
        </p:nvSpPr>
        <p:spPr>
          <a:xfrm>
            <a:off x="2950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i="1">
                <a:solidFill>
                  <a:schemeClr val="dk1"/>
                </a:solidFill>
                <a:latin typeface="PT Sans Narrow"/>
                <a:ea typeface="PT Sans Narrow"/>
                <a:cs typeface="PT Sans Narrow"/>
                <a:sym typeface="PT Sans Narrow"/>
              </a:rPr>
              <a:t>Read</a:t>
            </a:r>
            <a:r>
              <a:rPr lang="en" sz="1800">
                <a:solidFill>
                  <a:schemeClr val="dk1"/>
                </a:solidFill>
                <a:latin typeface="PT Sans Narrow"/>
                <a:ea typeface="PT Sans Narrow"/>
                <a:cs typeface="PT Sans Narrow"/>
                <a:sym typeface="PT Sans Narrow"/>
              </a:rPr>
              <a:t> “The Bee Poem” by Charles Ghigna.</a:t>
            </a:r>
            <a:endParaRPr sz="18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b="1">
                <a:solidFill>
                  <a:schemeClr val="dk1"/>
                </a:solidFill>
                <a:latin typeface="PT Sans Narrow"/>
                <a:ea typeface="PT Sans Narrow"/>
                <a:cs typeface="PT Sans Narrow"/>
                <a:sym typeface="PT Sans Narrow"/>
              </a:rPr>
              <a:t>The Bee Poem</a:t>
            </a:r>
            <a:endParaRPr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A poem is a busy bee</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Buzzing in your head.</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His hive is full of hidden thoughts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Waiting to be said.</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His honey comes from your ideas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That he makes into rhyme.</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He flies around looking for</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What goes on in your mind.</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When it’s time to let him out</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To make some poetry,</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He gathers up your secret thoughts</a:t>
            </a:r>
            <a:endParaRPr>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a:solidFill>
                  <a:schemeClr val="dk1"/>
                </a:solidFill>
                <a:latin typeface="PT Sans Narrow"/>
                <a:ea typeface="PT Sans Narrow"/>
                <a:cs typeface="PT Sans Narrow"/>
                <a:sym typeface="PT Sans Narrow"/>
              </a:rPr>
              <a:t>And then he sets them free.</a:t>
            </a:r>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latin typeface="PT Sans Narrow"/>
              <a:ea typeface="PT Sans Narrow"/>
              <a:cs typeface="PT Sans Narrow"/>
              <a:sym typeface="PT Sans Narrow"/>
            </a:endParaRPr>
          </a:p>
        </p:txBody>
      </p:sp>
      <p:sp>
        <p:nvSpPr>
          <p:cNvPr id="100" name="Google Shape;100;p20"/>
          <p:cNvSpPr txBox="1"/>
          <p:nvPr/>
        </p:nvSpPr>
        <p:spPr>
          <a:xfrm>
            <a:off x="4848425" y="1410925"/>
            <a:ext cx="3989100" cy="33861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solidFill>
                  <a:schemeClr val="dk1"/>
                </a:solidFill>
                <a:latin typeface="PT Sans Narrow"/>
                <a:ea typeface="PT Sans Narrow"/>
                <a:cs typeface="PT Sans Narrow"/>
                <a:sym typeface="PT Sans Narrow"/>
              </a:rPr>
              <a:t>Key Questions:</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a:solidFill>
                  <a:schemeClr val="dk1"/>
                </a:solidFill>
                <a:latin typeface="PT Sans Narrow"/>
                <a:ea typeface="PT Sans Narrow"/>
                <a:cs typeface="PT Sans Narrow"/>
                <a:sym typeface="PT Sans Narrow"/>
              </a:rPr>
              <a:t>How many lines are in the poem?</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a:solidFill>
                  <a:schemeClr val="dk1"/>
                </a:solidFill>
                <a:latin typeface="PT Sans Narrow"/>
                <a:ea typeface="PT Sans Narrow"/>
                <a:cs typeface="PT Sans Narrow"/>
                <a:sym typeface="PT Sans Narrow"/>
              </a:rPr>
              <a:t>How many stanzas?</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2400">
                <a:solidFill>
                  <a:schemeClr val="dk1"/>
                </a:solidFill>
                <a:latin typeface="PT Sans Narrow"/>
                <a:ea typeface="PT Sans Narrow"/>
                <a:cs typeface="PT Sans Narrow"/>
                <a:sym typeface="PT Sans Narrow"/>
              </a:rPr>
              <a:t>What does the poem suggest about poetry?</a:t>
            </a:r>
            <a:endParaRPr sz="2400">
              <a:solidFill>
                <a:schemeClr val="dk1"/>
              </a:solidFill>
              <a:latin typeface="PT Sans Narrow"/>
              <a:ea typeface="PT Sans Narrow"/>
              <a:cs typeface="PT Sans Narrow"/>
              <a:sym typeface="PT Sans Narrow"/>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p:nvPr/>
        </p:nvSpPr>
        <p:spPr>
          <a:xfrm>
            <a:off x="349500" y="1410900"/>
            <a:ext cx="8445000" cy="37326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PT Sans Narrow"/>
                <a:ea typeface="PT Sans Narrow"/>
                <a:cs typeface="PT Sans Narrow"/>
                <a:sym typeface="PT Sans Narrow"/>
              </a:rPr>
              <a:t>Answer the following question regarding  </a:t>
            </a:r>
            <a:r>
              <a:rPr lang="en" sz="1800" u="sng">
                <a:solidFill>
                  <a:schemeClr val="hlink"/>
                </a:solidFill>
                <a:latin typeface="PT Sans Narrow"/>
                <a:ea typeface="PT Sans Narrow"/>
                <a:cs typeface="PT Sans Narrow"/>
                <a:sym typeface="PT Sans Narrow"/>
                <a:hlinkClick r:id="rId3"/>
              </a:rPr>
              <a:t>What is a Poem?</a:t>
            </a: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r>
              <a:rPr lang="en" sz="1800" b="1" u="sng">
                <a:latin typeface="PT Sans Narrow"/>
                <a:ea typeface="PT Sans Narrow"/>
                <a:cs typeface="PT Sans Narrow"/>
                <a:sym typeface="PT Sans Narrow"/>
              </a:rPr>
              <a:t>Question 1:</a:t>
            </a:r>
            <a:endParaRPr sz="1800" b="1" u="sng">
              <a:latin typeface="PT Sans Narrow"/>
              <a:ea typeface="PT Sans Narrow"/>
              <a:cs typeface="PT Sans Narrow"/>
              <a:sym typeface="PT Sans Narrow"/>
            </a:endParaRPr>
          </a:p>
          <a:p>
            <a:pPr marL="0" lvl="0" indent="0" algn="l" rtl="0">
              <a:spcBef>
                <a:spcPts val="0"/>
              </a:spcBef>
              <a:spcAft>
                <a:spcPts val="0"/>
              </a:spcAft>
              <a:buNone/>
            </a:pPr>
            <a:r>
              <a:rPr lang="en" sz="1800" b="1">
                <a:latin typeface="PT Sans Narrow"/>
                <a:ea typeface="PT Sans Narrow"/>
                <a:cs typeface="PT Sans Narrow"/>
                <a:sym typeface="PT Sans Narrow"/>
              </a:rPr>
              <a:t>Based on the article, “What is a Poem?”, poetry provides all of the following for readers EXCEPT:</a:t>
            </a:r>
            <a:endParaRPr sz="1800" b="1">
              <a:latin typeface="PT Sans Narrow"/>
              <a:ea typeface="PT Sans Narrow"/>
              <a:cs typeface="PT Sans Narrow"/>
              <a:sym typeface="PT Sans Narrow"/>
            </a:endParaRPr>
          </a:p>
          <a:p>
            <a:pPr marL="0" lvl="0" indent="0" algn="l" rtl="0">
              <a:spcBef>
                <a:spcPts val="0"/>
              </a:spcBef>
              <a:spcAft>
                <a:spcPts val="0"/>
              </a:spcAft>
              <a:buNone/>
            </a:pPr>
            <a:endParaRPr sz="1800" b="1">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AutoNum type="alphaLcPeriod"/>
            </a:pPr>
            <a:r>
              <a:rPr lang="en" sz="1800">
                <a:latin typeface="PT Sans Narrow"/>
                <a:ea typeface="PT Sans Narrow"/>
                <a:cs typeface="PT Sans Narrow"/>
                <a:sym typeface="PT Sans Narrow"/>
              </a:rPr>
              <a:t>Poetry gives words to emotions</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AutoNum type="alphaLcPeriod"/>
            </a:pPr>
            <a:r>
              <a:rPr lang="en" sz="1800">
                <a:latin typeface="PT Sans Narrow"/>
                <a:ea typeface="PT Sans Narrow"/>
                <a:cs typeface="PT Sans Narrow"/>
                <a:sym typeface="PT Sans Narrow"/>
              </a:rPr>
              <a:t>Poetry allows for an expression of imagination</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AutoNum type="alphaLcPeriod"/>
            </a:pPr>
            <a:r>
              <a:rPr lang="en" sz="1800">
                <a:latin typeface="PT Sans Narrow"/>
                <a:ea typeface="PT Sans Narrow"/>
                <a:cs typeface="PT Sans Narrow"/>
                <a:sym typeface="PT Sans Narrow"/>
              </a:rPr>
              <a:t>Poetry plays with the structure in order to convey meaning</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AutoNum type="alphaLcPeriod"/>
            </a:pPr>
            <a:r>
              <a:rPr lang="en" sz="1800">
                <a:latin typeface="PT Sans Narrow"/>
                <a:ea typeface="PT Sans Narrow"/>
                <a:cs typeface="PT Sans Narrow"/>
                <a:sym typeface="PT Sans Narrow"/>
              </a:rPr>
              <a:t>Poetry requires the reader to think literally about the meaning of words</a:t>
            </a:r>
            <a:endParaRPr sz="1800">
              <a:latin typeface="PT Sans Narrow"/>
              <a:ea typeface="PT Sans Narrow"/>
              <a:cs typeface="PT Sans Narrow"/>
              <a:sym typeface="PT Sans Narrow"/>
            </a:endParaRPr>
          </a:p>
          <a:p>
            <a:pPr marL="457200" lvl="0" indent="-342900" algn="l" rtl="0">
              <a:spcBef>
                <a:spcPts val="0"/>
              </a:spcBef>
              <a:spcAft>
                <a:spcPts val="0"/>
              </a:spcAft>
              <a:buSzPts val="1800"/>
              <a:buFont typeface="PT Sans Narrow"/>
              <a:buAutoNum type="alphaLcPeriod"/>
            </a:pPr>
            <a:r>
              <a:rPr lang="en" sz="1800">
                <a:latin typeface="PT Sans Narrow"/>
                <a:ea typeface="PT Sans Narrow"/>
                <a:cs typeface="PT Sans Narrow"/>
                <a:sym typeface="PT Sans Narrow"/>
              </a:rPr>
              <a:t>Poetry teaches the reader how to be human and deal with suffering</a:t>
            </a:r>
            <a:endParaRPr sz="1800">
              <a:latin typeface="PT Sans Narrow"/>
              <a:ea typeface="PT Sans Narrow"/>
              <a:cs typeface="PT Sans Narrow"/>
              <a:sym typeface="PT Sans Narrow"/>
            </a:endParaRPr>
          </a:p>
          <a:p>
            <a:pPr marL="914400" lvl="0" indent="0" algn="l" rtl="0">
              <a:spcBef>
                <a:spcPts val="0"/>
              </a:spcBef>
              <a:spcAft>
                <a:spcPts val="0"/>
              </a:spcAft>
              <a:buNone/>
            </a:pPr>
            <a:r>
              <a:rPr lang="en" sz="1800" b="1">
                <a:latin typeface="PT Sans Narrow"/>
                <a:ea typeface="PT Sans Narrow"/>
                <a:cs typeface="PT Sans Narrow"/>
                <a:sym typeface="PT Sans Narrow"/>
              </a:rPr>
              <a:t> </a:t>
            </a:r>
            <a:endParaRPr sz="1800" b="1">
              <a:latin typeface="PT Sans Narrow"/>
              <a:ea typeface="PT Sans Narrow"/>
              <a:cs typeface="PT Sans Narrow"/>
              <a:sym typeface="PT Sans Narrow"/>
            </a:endParaRPr>
          </a:p>
          <a:p>
            <a:pPr marL="457200" lvl="0" indent="0" algn="l" rtl="0">
              <a:spcBef>
                <a:spcPts val="0"/>
              </a:spcBef>
              <a:spcAft>
                <a:spcPts val="0"/>
              </a:spcAft>
              <a:buNone/>
            </a:pPr>
            <a:endParaRPr sz="1800">
              <a:latin typeface="PT Sans Narrow"/>
              <a:ea typeface="PT Sans Narrow"/>
              <a:cs typeface="PT Sans Narrow"/>
              <a:sym typeface="PT Sans Narrow"/>
            </a:endParaRPr>
          </a:p>
          <a:p>
            <a:pPr marL="0" lvl="0" indent="0" algn="l" rtl="0">
              <a:spcBef>
                <a:spcPts val="0"/>
              </a:spcBef>
              <a:spcAft>
                <a:spcPts val="0"/>
              </a:spcAft>
              <a:buNone/>
            </a:pPr>
            <a:endParaRPr sz="1800">
              <a:latin typeface="PT Sans Narrow"/>
              <a:ea typeface="PT Sans Narrow"/>
              <a:cs typeface="PT Sans Narrow"/>
              <a:sym typeface="PT Sans Narrow"/>
            </a:endParaRPr>
          </a:p>
        </p:txBody>
      </p:sp>
      <p:sp>
        <p:nvSpPr>
          <p:cNvPr id="106" name="Google Shape;106;p21"/>
          <p:cNvSpPr txBox="1"/>
          <p:nvPr/>
        </p:nvSpPr>
        <p:spPr>
          <a:xfrm>
            <a:off x="295025" y="282175"/>
            <a:ext cx="8542500" cy="936300"/>
          </a:xfrm>
          <a:prstGeom prst="rect">
            <a:avLst/>
          </a:prstGeom>
          <a:solidFill>
            <a:srgbClr val="0000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 Tuesday - Target Task</a:t>
            </a:r>
            <a:endParaRPr sz="4800">
              <a:latin typeface="PT Sans Narrow"/>
              <a:ea typeface="PT Sans Narrow"/>
              <a:cs typeface="PT Sans Narrow"/>
              <a:sym typeface="PT Sans Narrow"/>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1164</Words>
  <Application>Microsoft Macintosh PowerPoint</Application>
  <PresentationFormat>On-screen Show (16:9)</PresentationFormat>
  <Paragraphs>161</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PT Sans Narrow</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Christopher Dawson</cp:lastModifiedBy>
  <cp:revision>1</cp:revision>
  <dcterms:modified xsi:type="dcterms:W3CDTF">2020-04-07T20:29:42Z</dcterms:modified>
</cp:coreProperties>
</file>