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6854AC1-57A0-4DE5-BB2D-81204D9583AA}">
  <a:tblStyle styleId="{56854AC1-57A0-4DE5-BB2D-81204D9583AA}" styleName="Table_0">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0F2EE"/>
          </a:solidFill>
        </a:fill>
      </a:tcStyle>
    </a:wholeTbl>
    <a:band1H>
      <a:tcTxStyle b="off" i="off"/>
      <a:tcStyle>
        <a:tcBdr/>
        <a:fill>
          <a:solidFill>
            <a:srgbClr val="E0E5DB"/>
          </a:solidFill>
        </a:fill>
      </a:tcStyle>
    </a:band1H>
    <a:band2H>
      <a:tcTxStyle b="off" i="off"/>
      <a:tcStyle>
        <a:tcBdr/>
      </a:tcStyle>
    </a:band2H>
    <a:band1V>
      <a:tcTxStyle b="off" i="off"/>
      <a:tcStyle>
        <a:tcBdr/>
        <a:fill>
          <a:solidFill>
            <a:srgbClr val="E0E5DB"/>
          </a:solidFill>
        </a:fill>
      </a:tcStyle>
    </a:band1V>
    <a:band2V>
      <a:tcTxStyle b="off" i="off"/>
      <a:tcStyle>
        <a:tcBdr/>
      </a:tcStyle>
    </a:band2V>
    <a:lastCol>
      <a:tcTxStyle b="on" i="off">
        <a:font>
          <a:latin typeface="Calibri"/>
          <a:ea typeface="Calibri"/>
          <a:cs typeface="Calibri"/>
        </a:font>
        <a:srgbClr val="FFFFFF"/>
      </a:tcTxStyle>
      <a:tcStyle>
        <a:tcBdr/>
        <a:fill>
          <a:solidFill>
            <a:srgbClr val="A5B592"/>
          </a:solidFill>
        </a:fill>
      </a:tcStyle>
    </a:lastCol>
    <a:firstCol>
      <a:tcTxStyle b="on" i="off">
        <a:font>
          <a:latin typeface="Calibri"/>
          <a:ea typeface="Calibri"/>
          <a:cs typeface="Calibri"/>
        </a:font>
        <a:srgbClr val="FFFFFF"/>
      </a:tcTxStyle>
      <a:tcStyle>
        <a:tcBdr/>
        <a:fill>
          <a:solidFill>
            <a:srgbClr val="A5B592"/>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A5B592"/>
          </a:solidFill>
        </a:fill>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A5B592"/>
          </a:solidFill>
        </a:fill>
      </a:tcStyle>
    </a:firstRow>
    <a:neCell>
      <a:tcTxStyle b="off" i="off"/>
      <a:tcStyle>
        <a:tcBdr/>
      </a:tcStyle>
    </a:neCell>
    <a:nwCell>
      <a:tcTxStyle b="off" i="off"/>
      <a:tcStyle>
        <a:tcBdr/>
      </a:tcStyle>
    </a:nwCell>
  </a:tblStyle>
  <a:tblStyle styleId="{EE8C8C0A-6503-4BC5-B2F2-9D6893A9C0C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3" d="100"/>
          <a:sy n="103" d="100"/>
        </p:scale>
        <p:origin x="-44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781000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74b1b69def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4" name="Google Shape;464;g74b1b69def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74b1b69def_0_1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74b1b69def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74b1b69def_0_2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74b1b69def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4b1b69def_0_3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4b1b69def_0_3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34c5d0816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34c5d081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4c358698a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4c358698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4612b2ea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4612b2ea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84c358698a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84c358698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4612b2ea7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74612b2ea7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84c358698a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84c358698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4b1b69def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4b1b69de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84c358698a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84c358698a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6.xml"/><Relationship Id="rId6" Type="http://schemas.openxmlformats.org/officeDocument/2006/relationships/slide" Target="slide8.xml"/><Relationship Id="rId7" Type="http://schemas.openxmlformats.org/officeDocument/2006/relationships/slide" Target="slide10.xml"/><Relationship Id="rId8" Type="http://schemas.openxmlformats.org/officeDocument/2006/relationships/slide" Target="slide11.xml"/><Relationship Id="rId9" Type="http://schemas.openxmlformats.org/officeDocument/2006/relationships/slide" Target="slide12.xml"/><Relationship Id="rId10" Type="http://schemas.openxmlformats.org/officeDocument/2006/relationships/slide" Target="slide1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files.pbslearningmedia.org/dlos/wnet/dlo3.html" TargetMode="External"/><Relationship Id="rId12"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1.xml"/><Relationship Id="rId6" Type="http://schemas.openxmlformats.org/officeDocument/2006/relationships/slide" Target="slide12.xml"/><Relationship Id="rId7" Type="http://schemas.openxmlformats.org/officeDocument/2006/relationships/slide" Target="slide13.xml"/><Relationship Id="rId8" Type="http://schemas.openxmlformats.org/officeDocument/2006/relationships/slide" Target="slide6.xml"/><Relationship Id="rId9" Type="http://schemas.openxmlformats.org/officeDocument/2006/relationships/slide" Target="slide8.xml"/><Relationship Id="rId10" Type="http://schemas.openxmlformats.org/officeDocument/2006/relationships/slide" Target="slide10.xml"/></Relationships>
</file>

<file path=ppt/slides/_rels/slide11.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hyperlink" Target="http://www.youtube.com/watch?v=mmKJ_5Mv4Jo" TargetMode="External"/><Relationship Id="rId13" Type="http://schemas.openxmlformats.org/officeDocument/2006/relationships/image" Target="../media/image13.jpg"/><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2.xml"/><Relationship Id="rId6" Type="http://schemas.openxmlformats.org/officeDocument/2006/relationships/slide" Target="slide13.xml"/><Relationship Id="rId7" Type="http://schemas.openxmlformats.org/officeDocument/2006/relationships/slide" Target="slide6.xml"/><Relationship Id="rId8" Type="http://schemas.openxmlformats.org/officeDocument/2006/relationships/slide" Target="slide8.xml"/><Relationship Id="rId9" Type="http://schemas.openxmlformats.org/officeDocument/2006/relationships/slide" Target="slide10.xml"/><Relationship Id="rId10" Type="http://schemas.openxmlformats.org/officeDocument/2006/relationships/slide" Target="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8.jpg"/><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3.xml"/><Relationship Id="rId6" Type="http://schemas.openxmlformats.org/officeDocument/2006/relationships/slide" Target="slide6.xml"/><Relationship Id="rId7" Type="http://schemas.openxmlformats.org/officeDocument/2006/relationships/slide" Target="slide8.xml"/><Relationship Id="rId8" Type="http://schemas.openxmlformats.org/officeDocument/2006/relationships/slide" Target="slide10.xml"/><Relationship Id="rId9" Type="http://schemas.openxmlformats.org/officeDocument/2006/relationships/slide" Target="slide11.xml"/><Relationship Id="rId10" Type="http://schemas.openxmlformats.org/officeDocument/2006/relationships/slide" Target="slide12.xml"/></Relationships>
</file>

<file path=ppt/slides/_rels/slide13.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10.xml"/><Relationship Id="rId13" Type="http://schemas.openxmlformats.org/officeDocument/2006/relationships/slide" Target="slide11.xml"/><Relationship Id="rId14" Type="http://schemas.openxmlformats.org/officeDocument/2006/relationships/slide" Target="slide12.xml"/><Relationship Id="rId15" Type="http://schemas.openxmlformats.org/officeDocument/2006/relationships/slide" Target="slide13.xml"/><Relationship Id="rId16" Type="http://schemas.openxmlformats.org/officeDocument/2006/relationships/hyperlink" Target="https://twitter.com/hyerlinks" TargetMode="External"/><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slide" Target="slide2.xml"/><Relationship Id="rId4" Type="http://schemas.openxmlformats.org/officeDocument/2006/relationships/hyperlink" Target="https://ca.ixl.com/math/grade-6/area-of-squares-and-rectangles" TargetMode="External"/><Relationship Id="rId5" Type="http://schemas.openxmlformats.org/officeDocument/2006/relationships/hyperlink" Target="https://ca.ixl.com/math/grade-6/area-of-triangles" TargetMode="External"/><Relationship Id="rId6" Type="http://schemas.openxmlformats.org/officeDocument/2006/relationships/hyperlink" Target="https://www.mathplayground.com/area_perimeter.html" TargetMode="External"/><Relationship Id="rId7" Type="http://schemas.openxmlformats.org/officeDocument/2006/relationships/hyperlink" Target="https://www.brainpop.com/games/areabuilder/" TargetMode="External"/><Relationship Id="rId8" Type="http://schemas.openxmlformats.org/officeDocument/2006/relationships/hyperlink" Target="https://www.sheppardsoftware.com/mathgames/geometry/shapeshoot/AreaShapesShoot.htm" TargetMode="External"/><Relationship Id="rId9" Type="http://schemas.openxmlformats.org/officeDocument/2006/relationships/slide" Target="slide4.xml"/><Relationship Id="rId10" Type="http://schemas.openxmlformats.org/officeDocument/2006/relationships/slide" Target="slide6.xml"/></Relationships>
</file>

<file path=ppt/slides/_rels/slide2.xml.rels><?xml version="1.0" encoding="UTF-8" standalone="yes"?>
<Relationships xmlns="http://schemas.openxmlformats.org/package/2006/relationships"><Relationship Id="rId11" Type="http://schemas.openxmlformats.org/officeDocument/2006/relationships/hyperlink" Target="http://www.youtube.com/watch?v=xCdxURXMdFY" TargetMode="External"/><Relationship Id="rId12" Type="http://schemas.openxmlformats.org/officeDocument/2006/relationships/image" Target="../media/image1.jpg"/><Relationship Id="rId13" Type="http://schemas.openxmlformats.org/officeDocument/2006/relationships/image" Target="../media/image2.jpg"/><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6.xml"/><Relationship Id="rId6" Type="http://schemas.openxmlformats.org/officeDocument/2006/relationships/slide" Target="slide8.xml"/><Relationship Id="rId7" Type="http://schemas.openxmlformats.org/officeDocument/2006/relationships/slide" Target="slide10.xml"/><Relationship Id="rId8" Type="http://schemas.openxmlformats.org/officeDocument/2006/relationships/slide" Target="slide11.xml"/><Relationship Id="rId9" Type="http://schemas.openxmlformats.org/officeDocument/2006/relationships/slide" Target="slide12.xml"/><Relationship Id="rId10" Type="http://schemas.openxmlformats.org/officeDocument/2006/relationships/slide" Target="slide13.xml"/></Relationships>
</file>

<file path=ppt/slides/_rels/slide3.xml.rels><?xml version="1.0" encoding="UTF-8" standalone="yes"?>
<Relationships xmlns="http://schemas.openxmlformats.org/package/2006/relationships"><Relationship Id="rId3" Type="http://schemas.openxmlformats.org/officeDocument/2006/relationships/hyperlink" Target="https://flipgrid.com/williams0766"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image" Target="../media/image6.png"/><Relationship Id="rId12" Type="http://schemas.openxmlformats.org/officeDocument/2006/relationships/hyperlink" Target="http://www.youtube.com/watch?v=pvMuDPVOm7Y" TargetMode="External"/><Relationship Id="rId13" Type="http://schemas.openxmlformats.org/officeDocument/2006/relationships/image" Target="../media/image7.jpg"/><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slide" Target="slide2.xml"/><Relationship Id="rId4" Type="http://schemas.openxmlformats.org/officeDocument/2006/relationships/slide" Target="slide6.xml"/><Relationship Id="rId5" Type="http://schemas.openxmlformats.org/officeDocument/2006/relationships/slide" Target="slide8.xml"/><Relationship Id="rId6" Type="http://schemas.openxmlformats.org/officeDocument/2006/relationships/slide" Target="slide10.xml"/><Relationship Id="rId7" Type="http://schemas.openxmlformats.org/officeDocument/2006/relationships/slide" Target="slide4.xml"/><Relationship Id="rId8" Type="http://schemas.openxmlformats.org/officeDocument/2006/relationships/slide" Target="slide11.xml"/><Relationship Id="rId9" Type="http://schemas.openxmlformats.org/officeDocument/2006/relationships/slide" Target="slide12.xml"/><Relationship Id="rId10"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hyperlink" Target="https://flipgrid.com/williams4874" TargetMode="Externa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8.jpg"/><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slide" Target="slide2.xml"/><Relationship Id="rId4" Type="http://schemas.openxmlformats.org/officeDocument/2006/relationships/slide" Target="slide8.xml"/><Relationship Id="rId5" Type="http://schemas.openxmlformats.org/officeDocument/2006/relationships/slide" Target="slide10.xml"/><Relationship Id="rId6" Type="http://schemas.openxmlformats.org/officeDocument/2006/relationships/slide" Target="slide4.xml"/><Relationship Id="rId7" Type="http://schemas.openxmlformats.org/officeDocument/2006/relationships/slide" Target="slide11.xml"/><Relationship Id="rId8" Type="http://schemas.openxmlformats.org/officeDocument/2006/relationships/slide" Target="slide12.xml"/><Relationship Id="rId9" Type="http://schemas.openxmlformats.org/officeDocument/2006/relationships/slide" Target="slide13.xml"/><Relationship Id="rId10" Type="http://schemas.openxmlformats.org/officeDocument/2006/relationships/slide" Target="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8.jpg"/><Relationship Id="rId13" Type="http://schemas.openxmlformats.org/officeDocument/2006/relationships/hyperlink" Target="http://drive.google.com/file/d/14QPDhXOODRLFXqWXKPkjD2eQ-LxOnovv/view" TargetMode="External"/><Relationship Id="rId14" Type="http://schemas.openxmlformats.org/officeDocument/2006/relationships/image" Target="../media/image9.png"/><Relationship Id="rId15" Type="http://schemas.openxmlformats.org/officeDocument/2006/relationships/hyperlink" Target="http://drive.google.com/file/d/14SRcOVrzDui8B6GTSursrTQZ5HyFYGpo/view"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slide" Target="slide2.xml"/><Relationship Id="rId4" Type="http://schemas.openxmlformats.org/officeDocument/2006/relationships/slide" Target="slide10.xml"/><Relationship Id="rId5" Type="http://schemas.openxmlformats.org/officeDocument/2006/relationships/slide" Target="slide4.xml"/><Relationship Id="rId6" Type="http://schemas.openxmlformats.org/officeDocument/2006/relationships/slide" Target="slide11.xml"/><Relationship Id="rId7" Type="http://schemas.openxmlformats.org/officeDocument/2006/relationships/slide" Target="slide12.xml"/><Relationship Id="rId8" Type="http://schemas.openxmlformats.org/officeDocument/2006/relationships/slide" Target="slide13.xml"/><Relationship Id="rId9" Type="http://schemas.openxmlformats.org/officeDocument/2006/relationships/slide" Target="slide6.xml"/><Relationship Id="rId10" Type="http://schemas.openxmlformats.org/officeDocument/2006/relationships/slide" Target="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5" name="Google Shape;55;p13"/>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6" name="Google Shape;56;p13"/>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7" name="Google Shape;57;p13"/>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8" name="Google Shape;58;p13"/>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9" name="Google Shape;59;p13"/>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0" name="Google Shape;60;p13"/>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1" name="Google Shape;61;p13"/>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2" name="Google Shape;62;p13"/>
          <p:cNvSpPr/>
          <p:nvPr/>
        </p:nvSpPr>
        <p:spPr>
          <a:xfrm>
            <a:off x="221675" y="570875"/>
            <a:ext cx="8290500" cy="4443900"/>
          </a:xfrm>
          <a:prstGeom prst="rect">
            <a:avLst/>
          </a:prstGeom>
          <a:solidFill>
            <a:srgbClr val="F9F8D6"/>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64;p13"/>
          <p:cNvGrpSpPr/>
          <p:nvPr/>
        </p:nvGrpSpPr>
        <p:grpSpPr>
          <a:xfrm>
            <a:off x="120150" y="657525"/>
            <a:ext cx="290886" cy="4262400"/>
            <a:chOff x="120150" y="657525"/>
            <a:chExt cx="290886" cy="4262400"/>
          </a:xfrm>
        </p:grpSpPr>
        <p:sp>
          <p:nvSpPr>
            <p:cNvPr id="65" name="Google Shape;65;p13"/>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3"/>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3"/>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13"/>
          <p:cNvSpPr/>
          <p:nvPr/>
        </p:nvSpPr>
        <p:spPr>
          <a:xfrm>
            <a:off x="2172075" y="991950"/>
            <a:ext cx="4495800" cy="2000400"/>
          </a:xfrm>
          <a:prstGeom prst="roundRect">
            <a:avLst>
              <a:gd name="adj" fmla="val 16667"/>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latin typeface="Love Ya Like A Sister"/>
                <a:ea typeface="Love Ya Like A Sister"/>
                <a:cs typeface="Love Ya Like A Sister"/>
                <a:sym typeface="Love Ya Like A Sister"/>
              </a:rPr>
              <a:t>Area Unit</a:t>
            </a:r>
            <a:endParaRPr sz="4000">
              <a:latin typeface="Love Ya Like A Sister"/>
              <a:ea typeface="Love Ya Like A Sister"/>
              <a:cs typeface="Love Ya Like A Sister"/>
              <a:sym typeface="Love Ya Like A Sister"/>
            </a:endParaRPr>
          </a:p>
          <a:p>
            <a:pPr marL="0" lvl="0" indent="0" algn="ctr" rtl="0">
              <a:spcBef>
                <a:spcPts val="0"/>
              </a:spcBef>
              <a:spcAft>
                <a:spcPts val="0"/>
              </a:spcAft>
              <a:buNone/>
            </a:pPr>
            <a:endParaRPr sz="4800">
              <a:latin typeface="Love Ya Like A Sister"/>
              <a:ea typeface="Love Ya Like A Sister"/>
              <a:cs typeface="Love Ya Like A Sister"/>
              <a:sym typeface="Love Ya Like A Sister"/>
            </a:endParaRPr>
          </a:p>
          <a:p>
            <a:pPr marL="0" lvl="0" indent="0" algn="ctr" rtl="0">
              <a:spcBef>
                <a:spcPts val="0"/>
              </a:spcBef>
              <a:spcAft>
                <a:spcPts val="0"/>
              </a:spcAft>
              <a:buNone/>
            </a:pPr>
            <a:r>
              <a:rPr lang="en" sz="2400">
                <a:latin typeface="Love Ya Like A Sister"/>
                <a:ea typeface="Love Ya Like A Sister"/>
                <a:cs typeface="Love Ya Like A Sister"/>
                <a:sym typeface="Love Ya Like A Sister"/>
              </a:rPr>
              <a:t>Math Week 8: </a:t>
            </a:r>
            <a:endParaRPr sz="2400">
              <a:latin typeface="Love Ya Like A Sister"/>
              <a:ea typeface="Love Ya Like A Sister"/>
              <a:cs typeface="Love Ya Like A Sister"/>
              <a:sym typeface="Love Ya Like A Sister"/>
            </a:endParaRPr>
          </a:p>
        </p:txBody>
      </p:sp>
      <p:cxnSp>
        <p:nvCxnSpPr>
          <p:cNvPr id="85" name="Google Shape;85;p13"/>
          <p:cNvCxnSpPr/>
          <p:nvPr/>
        </p:nvCxnSpPr>
        <p:spPr>
          <a:xfrm>
            <a:off x="2759825" y="2016025"/>
            <a:ext cx="3342600" cy="258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13"/>
          <p:cNvCxnSpPr/>
          <p:nvPr/>
        </p:nvCxnSpPr>
        <p:spPr>
          <a:xfrm>
            <a:off x="2759825" y="2397025"/>
            <a:ext cx="3342600" cy="25800"/>
          </a:xfrm>
          <a:prstGeom prst="straightConnector1">
            <a:avLst/>
          </a:prstGeom>
          <a:noFill/>
          <a:ln w="9525" cap="flat" cmpd="sng">
            <a:solidFill>
              <a:schemeClr val="dk2"/>
            </a:solidFill>
            <a:prstDash val="solid"/>
            <a:round/>
            <a:headEnd type="none" w="med" len="med"/>
            <a:tailEnd type="none" w="med" len="med"/>
          </a:ln>
        </p:spPr>
      </p:cxnSp>
      <p:sp>
        <p:nvSpPr>
          <p:cNvPr id="87" name="Google Shape;87;p13">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3">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a:hlinkClick r:id="rId5"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a:hlinkClick r:id="rId6"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a:hlinkClick r:id="rId7"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3">
            <a:hlinkClick r:id="rId8"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3">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3"/>
          <p:cNvSpPr txBox="1"/>
          <p:nvPr/>
        </p:nvSpPr>
        <p:spPr>
          <a:xfrm>
            <a:off x="2291475" y="3301850"/>
            <a:ext cx="4278300" cy="1570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Char char="●"/>
            </a:pPr>
            <a:r>
              <a:rPr lang="en" sz="1800">
                <a:solidFill>
                  <a:schemeClr val="dk1"/>
                </a:solidFill>
              </a:rPr>
              <a:t>Explain and use models to determine the area of any polygon.</a:t>
            </a:r>
            <a:endParaRPr sz="1800">
              <a:solidFill>
                <a:schemeClr val="dk1"/>
              </a:solidFill>
            </a:endParaRPr>
          </a:p>
          <a:p>
            <a:pPr marL="457200" lvl="0" indent="-342900" algn="l" rtl="0">
              <a:lnSpc>
                <a:spcPct val="115000"/>
              </a:lnSpc>
              <a:spcBef>
                <a:spcPts val="0"/>
              </a:spcBef>
              <a:spcAft>
                <a:spcPts val="0"/>
              </a:spcAft>
              <a:buClr>
                <a:schemeClr val="dk1"/>
              </a:buClr>
              <a:buSzPts val="1800"/>
              <a:buChar char="●"/>
            </a:pPr>
            <a:r>
              <a:rPr lang="en" sz="1800">
                <a:solidFill>
                  <a:schemeClr val="dk1"/>
                </a:solidFill>
              </a:rPr>
              <a:t>Generalize a formula to determine the area of a polygon.</a:t>
            </a:r>
            <a:endParaRPr sz="1800">
              <a:solidFill>
                <a:schemeClr val="dk1"/>
              </a:solidFill>
            </a:endParaRPr>
          </a:p>
          <a:p>
            <a:pPr marL="0" lvl="0" indent="0" algn="l" rtl="0">
              <a:spcBef>
                <a:spcPts val="16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22"/>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67" name="Google Shape;467;p22"/>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68" name="Google Shape;468;p22"/>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69" name="Google Shape;469;p22"/>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70" name="Google Shape;470;p22"/>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71" name="Google Shape;471;p22"/>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72" name="Google Shape;472;p22"/>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73" name="Google Shape;473;p22">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4" name="Google Shape;474;p22"/>
          <p:cNvGrpSpPr/>
          <p:nvPr/>
        </p:nvGrpSpPr>
        <p:grpSpPr>
          <a:xfrm>
            <a:off x="120150" y="570875"/>
            <a:ext cx="8392025" cy="4443900"/>
            <a:chOff x="120150" y="570875"/>
            <a:chExt cx="8392025" cy="4443900"/>
          </a:xfrm>
        </p:grpSpPr>
        <p:grpSp>
          <p:nvGrpSpPr>
            <p:cNvPr id="475" name="Google Shape;475;p22"/>
            <p:cNvGrpSpPr/>
            <p:nvPr/>
          </p:nvGrpSpPr>
          <p:grpSpPr>
            <a:xfrm>
              <a:off x="120150" y="570875"/>
              <a:ext cx="8392025" cy="4443900"/>
              <a:chOff x="120150" y="570875"/>
              <a:chExt cx="8392025" cy="4443900"/>
            </a:xfrm>
          </p:grpSpPr>
          <p:grpSp>
            <p:nvGrpSpPr>
              <p:cNvPr id="476" name="Google Shape;476;p22"/>
              <p:cNvGrpSpPr/>
              <p:nvPr/>
            </p:nvGrpSpPr>
            <p:grpSpPr>
              <a:xfrm>
                <a:off x="120150" y="570875"/>
                <a:ext cx="8392025" cy="4443900"/>
                <a:chOff x="120150" y="570875"/>
                <a:chExt cx="8392025" cy="4443900"/>
              </a:xfrm>
            </p:grpSpPr>
            <p:sp>
              <p:nvSpPr>
                <p:cNvPr id="477" name="Google Shape;477;p22"/>
                <p:cNvSpPr/>
                <p:nvPr/>
              </p:nvSpPr>
              <p:spPr>
                <a:xfrm>
                  <a:off x="221675" y="570875"/>
                  <a:ext cx="8290500" cy="4443900"/>
                </a:xfrm>
                <a:prstGeom prst="rect">
                  <a:avLst/>
                </a:prstGeom>
                <a:solidFill>
                  <a:srgbClr val="C7E0F9"/>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2"/>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2"/>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2"/>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2"/>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2"/>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2"/>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2"/>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2"/>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2"/>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2"/>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2"/>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2"/>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2"/>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2"/>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2"/>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2"/>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2"/>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2"/>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2"/>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2"/>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8" name="Google Shape;498;p22"/>
              <p:cNvGrpSpPr/>
              <p:nvPr/>
            </p:nvGrpSpPr>
            <p:grpSpPr>
              <a:xfrm>
                <a:off x="120150" y="657525"/>
                <a:ext cx="290886" cy="4262400"/>
                <a:chOff x="120150" y="657525"/>
                <a:chExt cx="290886" cy="4262400"/>
              </a:xfrm>
            </p:grpSpPr>
            <p:sp>
              <p:nvSpPr>
                <p:cNvPr id="499" name="Google Shape;499;p22"/>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2"/>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2"/>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2"/>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2"/>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2"/>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2"/>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2"/>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2"/>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2"/>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2"/>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2"/>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2"/>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2"/>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2"/>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2"/>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2"/>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18" name="Google Shape;518;p22"/>
            <p:cNvGrpSpPr/>
            <p:nvPr/>
          </p:nvGrpSpPr>
          <p:grpSpPr>
            <a:xfrm>
              <a:off x="3889250" y="1207175"/>
              <a:ext cx="261300" cy="3484800"/>
              <a:chOff x="3889250" y="1207175"/>
              <a:chExt cx="261300" cy="3484800"/>
            </a:xfrm>
          </p:grpSpPr>
          <p:sp>
            <p:nvSpPr>
              <p:cNvPr id="519" name="Google Shape;519;p22"/>
              <p:cNvSpPr/>
              <p:nvPr/>
            </p:nvSpPr>
            <p:spPr>
              <a:xfrm>
                <a:off x="3889250" y="12071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2"/>
              <p:cNvSpPr/>
              <p:nvPr/>
            </p:nvSpPr>
            <p:spPr>
              <a:xfrm>
                <a:off x="3889250" y="17405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2"/>
              <p:cNvSpPr/>
              <p:nvPr/>
            </p:nvSpPr>
            <p:spPr>
              <a:xfrm>
                <a:off x="3889250" y="22739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2"/>
              <p:cNvSpPr/>
              <p:nvPr/>
            </p:nvSpPr>
            <p:spPr>
              <a:xfrm>
                <a:off x="3889250" y="28073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2"/>
              <p:cNvSpPr/>
              <p:nvPr/>
            </p:nvSpPr>
            <p:spPr>
              <a:xfrm>
                <a:off x="3889250" y="33407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2"/>
              <p:cNvSpPr/>
              <p:nvPr/>
            </p:nvSpPr>
            <p:spPr>
              <a:xfrm>
                <a:off x="3889250" y="38741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2"/>
              <p:cNvSpPr/>
              <p:nvPr/>
            </p:nvSpPr>
            <p:spPr>
              <a:xfrm>
                <a:off x="3889250" y="44075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26" name="Google Shape;526;p22"/>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527" name="Google Shape;527;p22"/>
          <p:cNvGraphicFramePr/>
          <p:nvPr/>
        </p:nvGraphicFramePr>
        <p:xfrm>
          <a:off x="4244325" y="1037000"/>
          <a:ext cx="4097650" cy="371525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Click on the picture on the left for today’s activity</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lvl="0" indent="0" algn="l" rtl="0">
                        <a:spcBef>
                          <a:spcPts val="0"/>
                        </a:spcBef>
                        <a:spcAft>
                          <a:spcPts val="0"/>
                        </a:spcAft>
                        <a:buClr>
                          <a:schemeClr val="dk1"/>
                        </a:buClr>
                        <a:buSzPts val="2000"/>
                        <a:buFont typeface="Arial"/>
                        <a:buNone/>
                      </a:pPr>
                      <a:r>
                        <a:rPr lang="en" sz="1200" b="1">
                          <a:solidFill>
                            <a:schemeClr val="dk1"/>
                          </a:solidFill>
                          <a:latin typeface="ABeeZee"/>
                          <a:ea typeface="ABeeZee"/>
                          <a:cs typeface="ABeeZee"/>
                          <a:sym typeface="ABeeZee"/>
                        </a:rPr>
                        <a:t>Watch the video and play the dunk tank game. </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bl>
          </a:graphicData>
        </a:graphic>
      </p:graphicFrame>
      <p:sp>
        <p:nvSpPr>
          <p:cNvPr id="528" name="Google Shape;528;p22"/>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529" name="Google Shape;529;p22">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2">
            <a:hlinkClick r:id="rId5"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2">
            <a:hlinkClick r:id="rId6"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2">
            <a:hlinkClick r:id="rId7"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2">
            <a:hlinkClick r:id="rId8"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2"/>
          <p:cNvSpPr txBox="1">
            <a:spLocks noGrp="1"/>
          </p:cNvSpPr>
          <p:nvPr>
            <p:ph type="title"/>
          </p:nvPr>
        </p:nvSpPr>
        <p:spPr>
          <a:xfrm>
            <a:off x="544375" y="622577"/>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Friday</a:t>
            </a:r>
            <a:endParaRPr>
              <a:solidFill>
                <a:srgbClr val="B7B7B7"/>
              </a:solidFill>
              <a:latin typeface="Barlow Condensed"/>
              <a:ea typeface="Barlow Condensed"/>
              <a:cs typeface="Barlow Condensed"/>
              <a:sym typeface="Barlow Condensed"/>
            </a:endParaRPr>
          </a:p>
        </p:txBody>
      </p:sp>
      <p:sp>
        <p:nvSpPr>
          <p:cNvPr id="535" name="Google Shape;535;p22"/>
          <p:cNvSpPr/>
          <p:nvPr/>
        </p:nvSpPr>
        <p:spPr>
          <a:xfrm>
            <a:off x="633675" y="743575"/>
            <a:ext cx="793249" cy="344499"/>
          </a:xfrm>
          <a:prstGeom prst="rect">
            <a:avLst/>
          </a:prstGeom>
        </p:spPr>
        <p:txBody>
          <a:bodyPr>
            <a:prstTxWarp prst="textPlain">
              <a:avLst/>
            </a:prstTxWarp>
          </a:bodyPr>
          <a:lstStyle/>
          <a:p>
            <a:pPr lvl="0" algn="ctr"/>
            <a:r>
              <a:rPr b="1" i="0">
                <a:ln w="9525" cap="flat" cmpd="sng">
                  <a:solidFill>
                    <a:srgbClr val="1155CC"/>
                  </a:solidFill>
                  <a:prstDash val="solid"/>
                  <a:round/>
                  <a:headEnd type="none" w="sm" len="sm"/>
                  <a:tailEnd type="none" w="sm" len="sm"/>
                </a:ln>
                <a:solidFill>
                  <a:srgbClr val="3C78D8"/>
                </a:solidFill>
                <a:latin typeface="Barlow Condensed"/>
              </a:rPr>
              <a:t>Friday</a:t>
            </a:r>
          </a:p>
        </p:txBody>
      </p:sp>
      <p:sp>
        <p:nvSpPr>
          <p:cNvPr id="536" name="Google Shape;536;p22">
            <a:hlinkClick r:id="rId9"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2"/>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38" name="Google Shape;538;p22">
            <a:hlinkClick r:id="rId10"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39" name="Google Shape;539;p22">
            <a:hlinkClick r:id="rId11"/>
          </p:cNvPr>
          <p:cNvPicPr preferRelativeResize="0"/>
          <p:nvPr/>
        </p:nvPicPr>
        <p:blipFill>
          <a:blip r:embed="rId12">
            <a:alphaModFix/>
          </a:blip>
          <a:stretch>
            <a:fillRect/>
          </a:stretch>
        </p:blipFill>
        <p:spPr>
          <a:xfrm>
            <a:off x="633675" y="1939578"/>
            <a:ext cx="2837974" cy="1595597"/>
          </a:xfrm>
          <a:prstGeom prst="rect">
            <a:avLst/>
          </a:prstGeom>
          <a:noFill/>
          <a:ln>
            <a:noFill/>
          </a:ln>
        </p:spPr>
      </p:pic>
      <p:sp>
        <p:nvSpPr>
          <p:cNvPr id="540" name="Google Shape;540;p22"/>
          <p:cNvSpPr/>
          <p:nvPr/>
        </p:nvSpPr>
        <p:spPr>
          <a:xfrm>
            <a:off x="633675" y="1395175"/>
            <a:ext cx="3120107" cy="265525"/>
          </a:xfrm>
          <a:prstGeom prst="rect">
            <a:avLst/>
          </a:prstGeom>
        </p:spPr>
        <p:txBody>
          <a:bodyPr>
            <a:prstTxWarp prst="textPlain">
              <a:avLst/>
            </a:prstTxWarp>
          </a:bodyPr>
          <a:lstStyle/>
          <a:p>
            <a:pPr lvl="0" algn="ctr"/>
            <a:r>
              <a:rPr b="1" i="0">
                <a:ln w="9525" cap="flat" cmpd="sng">
                  <a:solidFill>
                    <a:srgbClr val="FF00FF"/>
                  </a:solidFill>
                  <a:prstDash val="solid"/>
                  <a:round/>
                  <a:headEnd type="none" w="sm" len="sm"/>
                  <a:tailEnd type="none" w="sm" len="sm"/>
                </a:ln>
                <a:solidFill>
                  <a:srgbClr val="3C78D8"/>
                </a:solidFill>
                <a:latin typeface="Barlow Condensed"/>
              </a:rPr>
              <a:t>Dunk Tank Area Game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p23"/>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6" name="Google Shape;546;p23"/>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7" name="Google Shape;547;p23"/>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8" name="Google Shape;548;p23"/>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49" name="Google Shape;549;p23"/>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50" name="Google Shape;550;p23"/>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51" name="Google Shape;551;p23"/>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52" name="Google Shape;552;p23">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3" name="Google Shape;553;p23"/>
          <p:cNvGrpSpPr/>
          <p:nvPr/>
        </p:nvGrpSpPr>
        <p:grpSpPr>
          <a:xfrm>
            <a:off x="120150" y="570875"/>
            <a:ext cx="8392025" cy="4443900"/>
            <a:chOff x="120150" y="570875"/>
            <a:chExt cx="8392025" cy="4443900"/>
          </a:xfrm>
        </p:grpSpPr>
        <p:grpSp>
          <p:nvGrpSpPr>
            <p:cNvPr id="554" name="Google Shape;554;p23"/>
            <p:cNvGrpSpPr/>
            <p:nvPr/>
          </p:nvGrpSpPr>
          <p:grpSpPr>
            <a:xfrm>
              <a:off x="120150" y="570875"/>
              <a:ext cx="8392025" cy="4443900"/>
              <a:chOff x="120150" y="570875"/>
              <a:chExt cx="8392025" cy="4443900"/>
            </a:xfrm>
          </p:grpSpPr>
          <p:grpSp>
            <p:nvGrpSpPr>
              <p:cNvPr id="555" name="Google Shape;555;p23"/>
              <p:cNvGrpSpPr/>
              <p:nvPr/>
            </p:nvGrpSpPr>
            <p:grpSpPr>
              <a:xfrm>
                <a:off x="120150" y="570875"/>
                <a:ext cx="8392025" cy="4443900"/>
                <a:chOff x="120150" y="570875"/>
                <a:chExt cx="8392025" cy="4443900"/>
              </a:xfrm>
            </p:grpSpPr>
            <p:sp>
              <p:nvSpPr>
                <p:cNvPr id="556" name="Google Shape;556;p23"/>
                <p:cNvSpPr/>
                <p:nvPr/>
              </p:nvSpPr>
              <p:spPr>
                <a:xfrm>
                  <a:off x="221675" y="570875"/>
                  <a:ext cx="8290500" cy="4443900"/>
                </a:xfrm>
                <a:prstGeom prst="rect">
                  <a:avLst/>
                </a:prstGeom>
                <a:solidFill>
                  <a:srgbClr val="EEDEF9"/>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3"/>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3"/>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3"/>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3"/>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3"/>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3"/>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3"/>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7" name="Google Shape;577;p23"/>
              <p:cNvGrpSpPr/>
              <p:nvPr/>
            </p:nvGrpSpPr>
            <p:grpSpPr>
              <a:xfrm>
                <a:off x="120150" y="657525"/>
                <a:ext cx="290886" cy="4262400"/>
                <a:chOff x="120150" y="657525"/>
                <a:chExt cx="290886" cy="4262400"/>
              </a:xfrm>
            </p:grpSpPr>
            <p:sp>
              <p:nvSpPr>
                <p:cNvPr id="578" name="Google Shape;578;p23"/>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3"/>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3"/>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3"/>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3"/>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3"/>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3"/>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3"/>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3"/>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3"/>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3"/>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3"/>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3"/>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3"/>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3"/>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3"/>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3"/>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3"/>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3"/>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97" name="Google Shape;597;p23"/>
            <p:cNvGrpSpPr/>
            <p:nvPr/>
          </p:nvGrpSpPr>
          <p:grpSpPr>
            <a:xfrm>
              <a:off x="3889250" y="1207175"/>
              <a:ext cx="261300" cy="3484800"/>
              <a:chOff x="3889250" y="1207175"/>
              <a:chExt cx="261300" cy="3484800"/>
            </a:xfrm>
          </p:grpSpPr>
          <p:sp>
            <p:nvSpPr>
              <p:cNvPr id="598" name="Google Shape;598;p23"/>
              <p:cNvSpPr/>
              <p:nvPr/>
            </p:nvSpPr>
            <p:spPr>
              <a:xfrm>
                <a:off x="3889250" y="12071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3"/>
              <p:cNvSpPr/>
              <p:nvPr/>
            </p:nvSpPr>
            <p:spPr>
              <a:xfrm>
                <a:off x="3889250" y="17405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3"/>
              <p:cNvSpPr/>
              <p:nvPr/>
            </p:nvSpPr>
            <p:spPr>
              <a:xfrm>
                <a:off x="3889250" y="22739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3"/>
              <p:cNvSpPr/>
              <p:nvPr/>
            </p:nvSpPr>
            <p:spPr>
              <a:xfrm>
                <a:off x="3889250" y="28073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3"/>
              <p:cNvSpPr/>
              <p:nvPr/>
            </p:nvSpPr>
            <p:spPr>
              <a:xfrm>
                <a:off x="3889250" y="33407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3"/>
              <p:cNvSpPr/>
              <p:nvPr/>
            </p:nvSpPr>
            <p:spPr>
              <a:xfrm>
                <a:off x="3889250" y="38741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3"/>
              <p:cNvSpPr/>
              <p:nvPr/>
            </p:nvSpPr>
            <p:spPr>
              <a:xfrm>
                <a:off x="3889250" y="44075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05" name="Google Shape;605;p23"/>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3"/>
          <p:cNvSpPr txBox="1">
            <a:spLocks noGrp="1"/>
          </p:cNvSpPr>
          <p:nvPr>
            <p:ph type="body" idx="1"/>
          </p:nvPr>
        </p:nvSpPr>
        <p:spPr>
          <a:xfrm>
            <a:off x="607800" y="1076275"/>
            <a:ext cx="3301800" cy="393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Roboto"/>
                <a:ea typeface="Roboto"/>
                <a:cs typeface="Roboto"/>
                <a:sym typeface="Roboto"/>
              </a:rPr>
              <a:t>Figure out this shapes area.</a:t>
            </a:r>
            <a:endParaRPr sz="1800">
              <a:solidFill>
                <a:schemeClr val="dk1"/>
              </a:solidFill>
              <a:latin typeface="Roboto"/>
              <a:ea typeface="Roboto"/>
              <a:cs typeface="Roboto"/>
              <a:sym typeface="Roboto"/>
            </a:endParaRPr>
          </a:p>
          <a:p>
            <a:pPr marL="1371600" lvl="0" indent="0" algn="l" rtl="0">
              <a:spcBef>
                <a:spcPts val="1600"/>
              </a:spcBef>
              <a:spcAft>
                <a:spcPts val="0"/>
              </a:spcAft>
              <a:buNone/>
            </a:pPr>
            <a:endParaRPr sz="1800">
              <a:solidFill>
                <a:schemeClr val="dk1"/>
              </a:solidFill>
              <a:latin typeface="Roboto"/>
              <a:ea typeface="Roboto"/>
              <a:cs typeface="Roboto"/>
              <a:sym typeface="Roboto"/>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Possible answers:</a:t>
            </a:r>
            <a:endParaRPr/>
          </a:p>
        </p:txBody>
      </p:sp>
      <p:graphicFrame>
        <p:nvGraphicFramePr>
          <p:cNvPr id="607" name="Google Shape;607;p23"/>
          <p:cNvGraphicFramePr/>
          <p:nvPr/>
        </p:nvGraphicFramePr>
        <p:xfrm>
          <a:off x="4244325" y="1037000"/>
          <a:ext cx="4097650" cy="371525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Check out this video:</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lvl="0" indent="0" algn="l" rtl="0">
                        <a:spcBef>
                          <a:spcPts val="0"/>
                        </a:spcBef>
                        <a:spcAft>
                          <a:spcPts val="0"/>
                        </a:spcAft>
                        <a:buClr>
                          <a:schemeClr val="dk1"/>
                        </a:buClr>
                        <a:buSzPts val="2000"/>
                        <a:buFont typeface="Arial"/>
                        <a:buNone/>
                      </a:pPr>
                      <a:r>
                        <a:rPr lang="en" sz="1200" b="1">
                          <a:solidFill>
                            <a:schemeClr val="dk1"/>
                          </a:solidFill>
                          <a:latin typeface="ABeeZee"/>
                          <a:ea typeface="ABeeZee"/>
                          <a:cs typeface="ABeeZee"/>
                          <a:sym typeface="ABeeZee"/>
                        </a:rPr>
                        <a:t>Drag the correct answer here: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solidFill>
                          <a:schemeClr val="dk1"/>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lvl="0" indent="0" algn="l" rtl="0">
                        <a:spcBef>
                          <a:spcPts val="0"/>
                        </a:spcBef>
                        <a:spcAft>
                          <a:spcPts val="0"/>
                        </a:spcAft>
                        <a:buClr>
                          <a:schemeClr val="dk1"/>
                        </a:buClr>
                        <a:buSzPts val="20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Explain how you solved it:</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bl>
          </a:graphicData>
        </a:graphic>
      </p:graphicFrame>
      <p:sp>
        <p:nvSpPr>
          <p:cNvPr id="608" name="Google Shape;608;p23"/>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609" name="Google Shape;609;p23">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3">
            <a:hlinkClick r:id="rId5"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3">
            <a:hlinkClick r:id="rId6"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3">
            <a:hlinkClick r:id="rId7"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3"/>
          <p:cNvSpPr/>
          <p:nvPr/>
        </p:nvSpPr>
        <p:spPr>
          <a:xfrm>
            <a:off x="607800" y="714188"/>
            <a:ext cx="2415870" cy="347465"/>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A439EB"/>
                </a:solidFill>
                <a:latin typeface="Barlow Condensed"/>
              </a:rPr>
              <a:t>Try This Challenge</a:t>
            </a:r>
          </a:p>
        </p:txBody>
      </p:sp>
      <p:sp>
        <p:nvSpPr>
          <p:cNvPr id="614" name="Google Shape;614;p23">
            <a:hlinkClick r:id="rId8"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3">
            <a:hlinkClick r:id="rId9"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3"/>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17" name="Google Shape;617;p23">
            <a:hlinkClick r:id="rId10"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18" name="Google Shape;618;p23" descr="Finding the Perimeter"/>
          <p:cNvPicPr preferRelativeResize="0"/>
          <p:nvPr/>
        </p:nvPicPr>
        <p:blipFill>
          <a:blip r:embed="rId11">
            <a:alphaModFix/>
          </a:blip>
          <a:stretch>
            <a:fillRect/>
          </a:stretch>
        </p:blipFill>
        <p:spPr>
          <a:xfrm>
            <a:off x="529050" y="1658059"/>
            <a:ext cx="3224725" cy="1959468"/>
          </a:xfrm>
          <a:prstGeom prst="rect">
            <a:avLst/>
          </a:prstGeom>
          <a:noFill/>
          <a:ln>
            <a:noFill/>
          </a:ln>
        </p:spPr>
      </p:pic>
      <p:sp>
        <p:nvSpPr>
          <p:cNvPr id="619" name="Google Shape;619;p23"/>
          <p:cNvSpPr txBox="1"/>
          <p:nvPr/>
        </p:nvSpPr>
        <p:spPr>
          <a:xfrm>
            <a:off x="1818000"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38.5 </a:t>
            </a:r>
            <a:r>
              <a:rPr lang="en" sz="1600">
                <a:solidFill>
                  <a:schemeClr val="dk1"/>
                </a:solidFill>
              </a:rPr>
              <a:t>㎠</a:t>
            </a:r>
            <a:endParaRPr sz="1600">
              <a:solidFill>
                <a:schemeClr val="dk1"/>
              </a:solidFill>
            </a:endParaRPr>
          </a:p>
          <a:p>
            <a:pPr marL="0" lvl="0" indent="0" algn="l" rtl="0">
              <a:spcBef>
                <a:spcPts val="0"/>
              </a:spcBef>
              <a:spcAft>
                <a:spcPts val="0"/>
              </a:spcAft>
              <a:buNone/>
            </a:pPr>
            <a:endParaRPr/>
          </a:p>
        </p:txBody>
      </p:sp>
      <p:sp>
        <p:nvSpPr>
          <p:cNvPr id="620" name="Google Shape;620;p23"/>
          <p:cNvSpPr txBox="1"/>
          <p:nvPr/>
        </p:nvSpPr>
        <p:spPr>
          <a:xfrm>
            <a:off x="2872375"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52.5 </a:t>
            </a:r>
            <a:r>
              <a:rPr lang="en" sz="1600"/>
              <a:t>㎠</a:t>
            </a:r>
            <a:endParaRPr sz="1600"/>
          </a:p>
        </p:txBody>
      </p:sp>
      <p:sp>
        <p:nvSpPr>
          <p:cNvPr id="621" name="Google Shape;621;p23"/>
          <p:cNvSpPr txBox="1"/>
          <p:nvPr/>
        </p:nvSpPr>
        <p:spPr>
          <a:xfrm>
            <a:off x="1818000" y="3617525"/>
            <a:ext cx="881400" cy="34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7.5 cm</a:t>
            </a:r>
            <a:endParaRPr/>
          </a:p>
        </p:txBody>
      </p:sp>
      <p:sp>
        <p:nvSpPr>
          <p:cNvPr id="622" name="Google Shape;622;p23"/>
          <p:cNvSpPr txBox="1"/>
          <p:nvPr/>
        </p:nvSpPr>
        <p:spPr>
          <a:xfrm>
            <a:off x="763625"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25 </a:t>
            </a:r>
            <a:r>
              <a:rPr lang="en" sz="1600">
                <a:solidFill>
                  <a:schemeClr val="dk1"/>
                </a:solidFill>
              </a:rPr>
              <a:t>㎠</a:t>
            </a:r>
            <a:endParaRPr sz="1600">
              <a:solidFill>
                <a:schemeClr val="dk1"/>
              </a:solidFill>
            </a:endParaRPr>
          </a:p>
          <a:p>
            <a:pPr marL="0" lvl="0" indent="0" algn="l" rtl="0">
              <a:spcBef>
                <a:spcPts val="0"/>
              </a:spcBef>
              <a:spcAft>
                <a:spcPts val="0"/>
              </a:spcAft>
              <a:buNone/>
            </a:pPr>
            <a:endParaRPr/>
          </a:p>
        </p:txBody>
      </p:sp>
      <p:pic>
        <p:nvPicPr>
          <p:cNvPr id="623" name="Google Shape;623;p23" descr="PLEASE NOTE THERE IS AN ERROR IN THE SECOND PROBLEM! The total area should be 42 square inches, not 50. The 9 on the far right hand side should be split to be a 7 and a 2." title="Area of Irregular Shapes">
            <a:hlinkClick r:id="rId12"/>
          </p:cNvPr>
          <p:cNvPicPr preferRelativeResize="0"/>
          <p:nvPr/>
        </p:nvPicPr>
        <p:blipFill>
          <a:blip r:embed="rId13">
            <a:alphaModFix/>
          </a:blip>
          <a:stretch>
            <a:fillRect/>
          </a:stretch>
        </p:blipFill>
        <p:spPr>
          <a:xfrm>
            <a:off x="5960825" y="841325"/>
            <a:ext cx="2307226" cy="17304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24"/>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29" name="Google Shape;629;p24"/>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30" name="Google Shape;630;p24"/>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31" name="Google Shape;631;p24"/>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32" name="Google Shape;632;p24"/>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33" name="Google Shape;633;p24"/>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34" name="Google Shape;634;p24"/>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35" name="Google Shape;635;p24">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4"/>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4"/>
          <p:cNvSpPr txBox="1">
            <a:spLocks noGrp="1"/>
          </p:cNvSpPr>
          <p:nvPr>
            <p:ph type="body" idx="1"/>
          </p:nvPr>
        </p:nvSpPr>
        <p:spPr>
          <a:xfrm>
            <a:off x="607800" y="1076275"/>
            <a:ext cx="3018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Describe today’s instructions</a:t>
            </a:r>
            <a:endParaRPr/>
          </a:p>
        </p:txBody>
      </p:sp>
      <p:sp>
        <p:nvSpPr>
          <p:cNvPr id="638" name="Google Shape;638;p24"/>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graphicFrame>
        <p:nvGraphicFramePr>
          <p:cNvPr id="639" name="Google Shape;639;p24"/>
          <p:cNvGraphicFramePr/>
          <p:nvPr/>
        </p:nvGraphicFramePr>
        <p:xfrm>
          <a:off x="4244325" y="1037000"/>
          <a:ext cx="4097650" cy="371525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endParaRPr sz="1200" b="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bl>
          </a:graphicData>
        </a:graphic>
      </p:graphicFrame>
      <p:sp>
        <p:nvSpPr>
          <p:cNvPr id="640" name="Google Shape;640;p24">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4">
            <a:hlinkClick r:id="rId5"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4">
            <a:hlinkClick r:id="rId6"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4"/>
          <p:cNvSpPr txBox="1">
            <a:spLocks noGrp="1"/>
          </p:cNvSpPr>
          <p:nvPr>
            <p:ph type="title"/>
          </p:nvPr>
        </p:nvSpPr>
        <p:spPr>
          <a:xfrm>
            <a:off x="531799" y="597425"/>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Extras</a:t>
            </a:r>
            <a:endParaRPr>
              <a:solidFill>
                <a:srgbClr val="B7B7B7"/>
              </a:solidFill>
              <a:latin typeface="Barlow Condensed"/>
              <a:ea typeface="Barlow Condensed"/>
              <a:cs typeface="Barlow Condensed"/>
              <a:sym typeface="Barlow Condensed"/>
            </a:endParaRPr>
          </a:p>
        </p:txBody>
      </p:sp>
      <p:sp>
        <p:nvSpPr>
          <p:cNvPr id="644" name="Google Shape;644;p24"/>
          <p:cNvSpPr/>
          <p:nvPr/>
        </p:nvSpPr>
        <p:spPr>
          <a:xfrm>
            <a:off x="633675" y="743575"/>
            <a:ext cx="833386" cy="262546"/>
          </a:xfrm>
          <a:prstGeom prst="rect">
            <a:avLst/>
          </a:prstGeom>
        </p:spPr>
        <p:txBody>
          <a:bodyPr>
            <a:prstTxWarp prst="textPlain">
              <a:avLst/>
            </a:prstTxWarp>
          </a:bodyPr>
          <a:lstStyle/>
          <a:p>
            <a:pPr lvl="0" algn="ctr"/>
            <a:r>
              <a:rPr b="1" i="0">
                <a:ln w="9525" cap="flat" cmpd="sng">
                  <a:solidFill>
                    <a:srgbClr val="F55AC3"/>
                  </a:solidFill>
                  <a:prstDash val="solid"/>
                  <a:round/>
                  <a:headEnd type="none" w="sm" len="sm"/>
                  <a:tailEnd type="none" w="sm" len="sm"/>
                </a:ln>
                <a:solidFill>
                  <a:srgbClr val="E87FC6"/>
                </a:solidFill>
                <a:latin typeface="Barlow Condensed"/>
              </a:rPr>
              <a:t>Extras</a:t>
            </a:r>
          </a:p>
        </p:txBody>
      </p:sp>
      <p:sp>
        <p:nvSpPr>
          <p:cNvPr id="645" name="Google Shape;645;p24">
            <a:hlinkClick r:id="rId7"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4">
            <a:hlinkClick r:id="rId8"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4">
            <a:hlinkClick r:id="rId9" action="ppaction://hlinksldjump"/>
          </p:cNvPr>
          <p:cNvSpPr/>
          <p:nvPr/>
        </p:nvSpPr>
        <p:spPr>
          <a:xfrm rot="5400000">
            <a:off x="8152800"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8" name="Google Shape;648;p24"/>
          <p:cNvGrpSpPr/>
          <p:nvPr/>
        </p:nvGrpSpPr>
        <p:grpSpPr>
          <a:xfrm>
            <a:off x="120150" y="570875"/>
            <a:ext cx="8392025" cy="4443900"/>
            <a:chOff x="120150" y="570875"/>
            <a:chExt cx="8392025" cy="4443900"/>
          </a:xfrm>
        </p:grpSpPr>
        <p:grpSp>
          <p:nvGrpSpPr>
            <p:cNvPr id="649" name="Google Shape;649;p24"/>
            <p:cNvGrpSpPr/>
            <p:nvPr/>
          </p:nvGrpSpPr>
          <p:grpSpPr>
            <a:xfrm>
              <a:off x="120150" y="570875"/>
              <a:ext cx="8392025" cy="4443900"/>
              <a:chOff x="120150" y="570875"/>
              <a:chExt cx="8392025" cy="4443900"/>
            </a:xfrm>
          </p:grpSpPr>
          <p:grpSp>
            <p:nvGrpSpPr>
              <p:cNvPr id="650" name="Google Shape;650;p24"/>
              <p:cNvGrpSpPr/>
              <p:nvPr/>
            </p:nvGrpSpPr>
            <p:grpSpPr>
              <a:xfrm>
                <a:off x="120150" y="570875"/>
                <a:ext cx="8392025" cy="4443900"/>
                <a:chOff x="120150" y="570875"/>
                <a:chExt cx="8392025" cy="4443900"/>
              </a:xfrm>
            </p:grpSpPr>
            <p:sp>
              <p:nvSpPr>
                <p:cNvPr id="651" name="Google Shape;651;p24"/>
                <p:cNvSpPr/>
                <p:nvPr/>
              </p:nvSpPr>
              <p:spPr>
                <a:xfrm>
                  <a:off x="221675" y="570875"/>
                  <a:ext cx="8290500" cy="4443900"/>
                </a:xfrm>
                <a:prstGeom prst="rect">
                  <a:avLst/>
                </a:prstGeom>
                <a:solidFill>
                  <a:srgbClr val="F9E6F3"/>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4"/>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4"/>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4"/>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4"/>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4"/>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4"/>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4"/>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4"/>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4"/>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4"/>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4"/>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4"/>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4"/>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4"/>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4"/>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4"/>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4"/>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4"/>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4"/>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4"/>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2" name="Google Shape;672;p24"/>
              <p:cNvGrpSpPr/>
              <p:nvPr/>
            </p:nvGrpSpPr>
            <p:grpSpPr>
              <a:xfrm>
                <a:off x="120150" y="657525"/>
                <a:ext cx="290886" cy="4262400"/>
                <a:chOff x="120150" y="657525"/>
                <a:chExt cx="290886" cy="4262400"/>
              </a:xfrm>
            </p:grpSpPr>
            <p:sp>
              <p:nvSpPr>
                <p:cNvPr id="673" name="Google Shape;673;p24"/>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4"/>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4"/>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4"/>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4"/>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4"/>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4"/>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4"/>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4"/>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4"/>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4"/>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4"/>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4"/>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4"/>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4"/>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4"/>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4"/>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4"/>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4"/>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92" name="Google Shape;692;p24"/>
            <p:cNvGrpSpPr/>
            <p:nvPr/>
          </p:nvGrpSpPr>
          <p:grpSpPr>
            <a:xfrm>
              <a:off x="3889250" y="1207175"/>
              <a:ext cx="261300" cy="3484800"/>
              <a:chOff x="3889250" y="1207175"/>
              <a:chExt cx="261300" cy="3484800"/>
            </a:xfrm>
          </p:grpSpPr>
          <p:sp>
            <p:nvSpPr>
              <p:cNvPr id="693" name="Google Shape;693;p24"/>
              <p:cNvSpPr/>
              <p:nvPr/>
            </p:nvSpPr>
            <p:spPr>
              <a:xfrm>
                <a:off x="3889250" y="44075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4"/>
              <p:cNvSpPr/>
              <p:nvPr/>
            </p:nvSpPr>
            <p:spPr>
              <a:xfrm>
                <a:off x="3889250" y="38741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4"/>
              <p:cNvSpPr/>
              <p:nvPr/>
            </p:nvSpPr>
            <p:spPr>
              <a:xfrm>
                <a:off x="3889250" y="33407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4"/>
              <p:cNvSpPr/>
              <p:nvPr/>
            </p:nvSpPr>
            <p:spPr>
              <a:xfrm>
                <a:off x="3889250" y="28073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4"/>
              <p:cNvSpPr/>
              <p:nvPr/>
            </p:nvSpPr>
            <p:spPr>
              <a:xfrm>
                <a:off x="3889250" y="22739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4"/>
              <p:cNvSpPr/>
              <p:nvPr/>
            </p:nvSpPr>
            <p:spPr>
              <a:xfrm>
                <a:off x="3889250" y="17405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4"/>
              <p:cNvSpPr/>
              <p:nvPr/>
            </p:nvSpPr>
            <p:spPr>
              <a:xfrm>
                <a:off x="3889250" y="12071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aphicFrame>
        <p:nvGraphicFramePr>
          <p:cNvPr id="700" name="Google Shape;700;p24"/>
          <p:cNvGraphicFramePr/>
          <p:nvPr/>
        </p:nvGraphicFramePr>
        <p:xfrm>
          <a:off x="4244325" y="1037000"/>
          <a:ext cx="4097650" cy="371525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Knowledgehook - Area</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Prodigy</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Math Makes Sense page 233  questions 6 to 9</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bl>
          </a:graphicData>
        </a:graphic>
      </p:graphicFrame>
      <p:sp>
        <p:nvSpPr>
          <p:cNvPr id="701" name="Google Shape;701;p24"/>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702" name="Google Shape;702;p24"/>
          <p:cNvSpPr txBox="1">
            <a:spLocks noGrp="1"/>
          </p:cNvSpPr>
          <p:nvPr>
            <p:ph type="title"/>
          </p:nvPr>
        </p:nvSpPr>
        <p:spPr>
          <a:xfrm>
            <a:off x="531799"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Extras</a:t>
            </a:r>
            <a:endParaRPr>
              <a:solidFill>
                <a:srgbClr val="B7B7B7"/>
              </a:solidFill>
              <a:latin typeface="Barlow Condensed"/>
              <a:ea typeface="Barlow Condensed"/>
              <a:cs typeface="Barlow Condensed"/>
              <a:sym typeface="Barlow Condensed"/>
            </a:endParaRPr>
          </a:p>
        </p:txBody>
      </p:sp>
      <p:sp>
        <p:nvSpPr>
          <p:cNvPr id="703" name="Google Shape;703;p24"/>
          <p:cNvSpPr/>
          <p:nvPr/>
        </p:nvSpPr>
        <p:spPr>
          <a:xfrm>
            <a:off x="633675" y="743575"/>
            <a:ext cx="833386" cy="262546"/>
          </a:xfrm>
          <a:prstGeom prst="rect">
            <a:avLst/>
          </a:prstGeom>
        </p:spPr>
        <p:txBody>
          <a:bodyPr>
            <a:prstTxWarp prst="textPlain">
              <a:avLst/>
            </a:prstTxWarp>
          </a:bodyPr>
          <a:lstStyle/>
          <a:p>
            <a:pPr lvl="0" algn="ctr"/>
            <a:r>
              <a:rPr b="1" i="0">
                <a:ln w="9525" cap="flat" cmpd="sng">
                  <a:solidFill>
                    <a:srgbClr val="F55AC3"/>
                  </a:solidFill>
                  <a:prstDash val="solid"/>
                  <a:round/>
                  <a:headEnd type="none" w="sm" len="sm"/>
                  <a:tailEnd type="none" w="sm" len="sm"/>
                </a:ln>
                <a:solidFill>
                  <a:srgbClr val="E87FC6"/>
                </a:solidFill>
                <a:latin typeface="Barlow Condensed"/>
              </a:rPr>
              <a:t>Extras</a:t>
            </a:r>
          </a:p>
        </p:txBody>
      </p:sp>
      <p:sp>
        <p:nvSpPr>
          <p:cNvPr id="704" name="Google Shape;704;p24"/>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05" name="Google Shape;705;p24">
            <a:hlinkClick r:id="rId10"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4"/>
          <p:cNvSpPr txBox="1">
            <a:spLocks noGrp="1"/>
          </p:cNvSpPr>
          <p:nvPr>
            <p:ph type="body" idx="1"/>
          </p:nvPr>
        </p:nvSpPr>
        <p:spPr>
          <a:xfrm>
            <a:off x="607800" y="1076275"/>
            <a:ext cx="3018600" cy="1848300"/>
          </a:xfrm>
          <a:prstGeom prst="rect">
            <a:avLst/>
          </a:prstGeom>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rgbClr val="000000"/>
                </a:solidFill>
              </a:rPr>
              <a:t>If you want some extra practice then try the to do list of suggestions</a:t>
            </a:r>
            <a:endParaRPr sz="2400">
              <a:solidFill>
                <a:srgbClr val="000000"/>
              </a:solidFill>
            </a:endParaRPr>
          </a:p>
        </p:txBody>
      </p:sp>
      <p:pic>
        <p:nvPicPr>
          <p:cNvPr id="707" name="Google Shape;707;p24" descr="Math Makes Sense 6 WNCP: Morrow: 9780321498441: Books - Amazon.ca">
            <a:hlinkClick r:id="rId11"/>
          </p:cNvPr>
          <p:cNvPicPr preferRelativeResize="0"/>
          <p:nvPr/>
        </p:nvPicPr>
        <p:blipFill>
          <a:blip r:embed="rId12">
            <a:alphaModFix/>
          </a:blip>
          <a:stretch>
            <a:fillRect/>
          </a:stretch>
        </p:blipFill>
        <p:spPr>
          <a:xfrm>
            <a:off x="633680" y="3099724"/>
            <a:ext cx="1404245" cy="1848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25"/>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3" name="Google Shape;713;p25"/>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4" name="Google Shape;714;p25"/>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15" name="Google Shape;715;p25"/>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16" name="Google Shape;716;p25"/>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17" name="Google Shape;717;p25"/>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8" name="Google Shape;718;p25"/>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9" name="Google Shape;719;p25">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0" name="Google Shape;720;p25"/>
          <p:cNvGrpSpPr/>
          <p:nvPr/>
        </p:nvGrpSpPr>
        <p:grpSpPr>
          <a:xfrm>
            <a:off x="120150" y="570875"/>
            <a:ext cx="8392025" cy="4443900"/>
            <a:chOff x="120150" y="570875"/>
            <a:chExt cx="8392025" cy="4443900"/>
          </a:xfrm>
        </p:grpSpPr>
        <p:grpSp>
          <p:nvGrpSpPr>
            <p:cNvPr id="721" name="Google Shape;721;p25"/>
            <p:cNvGrpSpPr/>
            <p:nvPr/>
          </p:nvGrpSpPr>
          <p:grpSpPr>
            <a:xfrm>
              <a:off x="120150" y="570875"/>
              <a:ext cx="8392025" cy="4443900"/>
              <a:chOff x="120150" y="570875"/>
              <a:chExt cx="8392025" cy="4443900"/>
            </a:xfrm>
          </p:grpSpPr>
          <p:sp>
            <p:nvSpPr>
              <p:cNvPr id="722" name="Google Shape;722;p25"/>
              <p:cNvSpPr/>
              <p:nvPr/>
            </p:nvSpPr>
            <p:spPr>
              <a:xfrm>
                <a:off x="221675" y="570875"/>
                <a:ext cx="8290500" cy="4443900"/>
              </a:xfrm>
              <a:prstGeom prst="rect">
                <a:avLst/>
              </a:prstGeom>
              <a:solidFill>
                <a:srgbClr val="EFEFEF"/>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5"/>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25"/>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5"/>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5"/>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5"/>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5"/>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5"/>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5"/>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5"/>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5"/>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5"/>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5"/>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5"/>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5"/>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5"/>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5"/>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5"/>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5"/>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5"/>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5"/>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3" name="Google Shape;743;p25"/>
            <p:cNvGrpSpPr/>
            <p:nvPr/>
          </p:nvGrpSpPr>
          <p:grpSpPr>
            <a:xfrm>
              <a:off x="120150" y="657525"/>
              <a:ext cx="290886" cy="4262400"/>
              <a:chOff x="120150" y="657525"/>
              <a:chExt cx="290886" cy="4262400"/>
            </a:xfrm>
          </p:grpSpPr>
          <p:sp>
            <p:nvSpPr>
              <p:cNvPr id="744" name="Google Shape;744;p25"/>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5"/>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5"/>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5"/>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5"/>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5"/>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5"/>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5"/>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5"/>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5"/>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5"/>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5"/>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5"/>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5"/>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5"/>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5"/>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5"/>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5"/>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5"/>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63" name="Google Shape;763;p25"/>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5"/>
          <p:cNvSpPr txBox="1">
            <a:spLocks noGrp="1"/>
          </p:cNvSpPr>
          <p:nvPr>
            <p:ph type="body" idx="1"/>
          </p:nvPr>
        </p:nvSpPr>
        <p:spPr>
          <a:xfrm>
            <a:off x="607800" y="1076275"/>
            <a:ext cx="5000700" cy="3416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Char char="●"/>
            </a:pPr>
            <a:r>
              <a:rPr lang="en" sz="2500" u="sng">
                <a:solidFill>
                  <a:schemeClr val="hlink"/>
                </a:solidFill>
                <a:hlinkClick r:id="rId4"/>
              </a:rPr>
              <a:t>IXL</a:t>
            </a:r>
            <a:r>
              <a:rPr lang="en" sz="2500"/>
              <a:t> (rectangles)</a:t>
            </a:r>
            <a:endParaRPr sz="2500"/>
          </a:p>
          <a:p>
            <a:pPr marL="457200" lvl="0" indent="-387350" algn="l" rtl="0">
              <a:spcBef>
                <a:spcPts val="0"/>
              </a:spcBef>
              <a:spcAft>
                <a:spcPts val="0"/>
              </a:spcAft>
              <a:buSzPts val="2500"/>
              <a:buChar char="●"/>
            </a:pPr>
            <a:r>
              <a:rPr lang="en" sz="2500" u="sng">
                <a:solidFill>
                  <a:schemeClr val="hlink"/>
                </a:solidFill>
                <a:hlinkClick r:id="rId5"/>
              </a:rPr>
              <a:t>IXL</a:t>
            </a:r>
            <a:r>
              <a:rPr lang="en" sz="2500"/>
              <a:t> (triangles</a:t>
            </a:r>
            <a:endParaRPr sz="2500"/>
          </a:p>
          <a:p>
            <a:pPr marL="457200" lvl="0" indent="-387350" algn="l" rtl="0">
              <a:spcBef>
                <a:spcPts val="0"/>
              </a:spcBef>
              <a:spcAft>
                <a:spcPts val="0"/>
              </a:spcAft>
              <a:buSzPts val="2500"/>
              <a:buChar char="●"/>
            </a:pPr>
            <a:r>
              <a:rPr lang="en" sz="2500" u="sng">
                <a:solidFill>
                  <a:schemeClr val="hlink"/>
                </a:solidFill>
                <a:hlinkClick r:id="rId6"/>
              </a:rPr>
              <a:t>Mathplayground</a:t>
            </a:r>
            <a:endParaRPr sz="2500"/>
          </a:p>
          <a:p>
            <a:pPr marL="457200" lvl="0" indent="-387350" algn="l" rtl="0">
              <a:spcBef>
                <a:spcPts val="0"/>
              </a:spcBef>
              <a:spcAft>
                <a:spcPts val="0"/>
              </a:spcAft>
              <a:buSzPts val="2500"/>
              <a:buChar char="●"/>
            </a:pPr>
            <a:r>
              <a:rPr lang="en" sz="2500" u="sng">
                <a:solidFill>
                  <a:schemeClr val="hlink"/>
                </a:solidFill>
                <a:hlinkClick r:id="rId7"/>
              </a:rPr>
              <a:t>BrainPOP</a:t>
            </a:r>
            <a:endParaRPr sz="2500"/>
          </a:p>
          <a:p>
            <a:pPr marL="457200" lvl="0" indent="-387350" algn="l" rtl="0">
              <a:spcBef>
                <a:spcPts val="0"/>
              </a:spcBef>
              <a:spcAft>
                <a:spcPts val="0"/>
              </a:spcAft>
              <a:buSzPts val="2500"/>
              <a:buChar char="●"/>
            </a:pPr>
            <a:r>
              <a:rPr lang="en" sz="2500" u="sng">
                <a:solidFill>
                  <a:schemeClr val="hlink"/>
                </a:solidFill>
                <a:hlinkClick r:id="rId8"/>
              </a:rPr>
              <a:t>Shape Game</a:t>
            </a:r>
            <a:endParaRPr sz="2500"/>
          </a:p>
        </p:txBody>
      </p:sp>
      <p:sp>
        <p:nvSpPr>
          <p:cNvPr id="765" name="Google Shape;765;p25">
            <a:hlinkClick r:id="rId9"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5">
            <a:hlinkClick r:id="rId10"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5"/>
          <p:cNvSpPr txBox="1">
            <a:spLocks noGrp="1"/>
          </p:cNvSpPr>
          <p:nvPr>
            <p:ph type="title"/>
          </p:nvPr>
        </p:nvSpPr>
        <p:spPr>
          <a:xfrm>
            <a:off x="531799"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Links</a:t>
            </a:r>
            <a:endParaRPr>
              <a:solidFill>
                <a:srgbClr val="B7B7B7"/>
              </a:solidFill>
              <a:latin typeface="Barlow Condensed"/>
              <a:ea typeface="Barlow Condensed"/>
              <a:cs typeface="Barlow Condensed"/>
              <a:sym typeface="Barlow Condensed"/>
            </a:endParaRPr>
          </a:p>
        </p:txBody>
      </p:sp>
      <p:sp>
        <p:nvSpPr>
          <p:cNvPr id="768" name="Google Shape;768;p25"/>
          <p:cNvSpPr/>
          <p:nvPr/>
        </p:nvSpPr>
        <p:spPr>
          <a:xfrm>
            <a:off x="633675" y="743575"/>
            <a:ext cx="682326" cy="273300"/>
          </a:xfrm>
          <a:prstGeom prst="rect">
            <a:avLst/>
          </a:prstGeom>
        </p:spPr>
        <p:txBody>
          <a:bodyPr>
            <a:prstTxWarp prst="textPlain">
              <a:avLst/>
            </a:prstTxWarp>
          </a:bodyPr>
          <a:lstStyle/>
          <a:p>
            <a:pPr lvl="0" algn="ctr"/>
            <a:r>
              <a:rPr b="1" i="0">
                <a:ln w="9525" cap="flat" cmpd="sng">
                  <a:solidFill>
                    <a:srgbClr val="000000"/>
                  </a:solidFill>
                  <a:prstDash val="solid"/>
                  <a:round/>
                  <a:headEnd type="none" w="sm" len="sm"/>
                  <a:tailEnd type="none" w="sm" len="sm"/>
                </a:ln>
                <a:solidFill>
                  <a:srgbClr val="999999"/>
                </a:solidFill>
                <a:latin typeface="Barlow Condensed"/>
              </a:rPr>
              <a:t>Links</a:t>
            </a:r>
          </a:p>
        </p:txBody>
      </p:sp>
      <p:sp>
        <p:nvSpPr>
          <p:cNvPr id="769" name="Google Shape;769;p25">
            <a:hlinkClick r:id="rId11"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5">
            <a:hlinkClick r:id="rId12"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5">
            <a:hlinkClick r:id="rId13" action="ppaction://hlinksldjump"/>
          </p:cNvPr>
          <p:cNvSpPr/>
          <p:nvPr/>
        </p:nvSpPr>
        <p:spPr>
          <a:xfrm rot="5400000">
            <a:off x="809397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5">
            <a:hlinkClick r:id="rId14"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5"/>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74" name="Google Shape;774;p25">
            <a:hlinkClick r:id="rId15"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5"/>
          <p:cNvSpPr txBox="1"/>
          <p:nvPr/>
        </p:nvSpPr>
        <p:spPr>
          <a:xfrm>
            <a:off x="3001550" y="597375"/>
            <a:ext cx="54246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Click these links go to practice sites</a:t>
            </a:r>
            <a:endParaRPr/>
          </a:p>
        </p:txBody>
      </p:sp>
      <p:sp>
        <p:nvSpPr>
          <p:cNvPr id="776" name="Google Shape;776;p25"/>
          <p:cNvSpPr txBox="1"/>
          <p:nvPr/>
        </p:nvSpPr>
        <p:spPr>
          <a:xfrm>
            <a:off x="6243475" y="4662125"/>
            <a:ext cx="2149200" cy="273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100"/>
              <a:t>Template Created by </a:t>
            </a:r>
            <a:r>
              <a:rPr lang="en" sz="1100" u="sng">
                <a:solidFill>
                  <a:schemeClr val="hlink"/>
                </a:solidFill>
                <a:hlinkClick r:id="rId16"/>
              </a:rPr>
              <a:t>Pam Hyer</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1" name="Google Shape;101;p14"/>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2" name="Google Shape;102;p14"/>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3" name="Google Shape;103;p14"/>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4" name="Google Shape;104;p14"/>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05" name="Google Shape;105;p14"/>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06" name="Google Shape;106;p14"/>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107" name="Google Shape;107;p14"/>
          <p:cNvGrpSpPr/>
          <p:nvPr/>
        </p:nvGrpSpPr>
        <p:grpSpPr>
          <a:xfrm>
            <a:off x="120150" y="570875"/>
            <a:ext cx="8392025" cy="4443900"/>
            <a:chOff x="120150" y="570875"/>
            <a:chExt cx="8392025" cy="4443900"/>
          </a:xfrm>
        </p:grpSpPr>
        <p:grpSp>
          <p:nvGrpSpPr>
            <p:cNvPr id="108" name="Google Shape;108;p14"/>
            <p:cNvGrpSpPr/>
            <p:nvPr/>
          </p:nvGrpSpPr>
          <p:grpSpPr>
            <a:xfrm>
              <a:off x="120150" y="570875"/>
              <a:ext cx="8392025" cy="4443900"/>
              <a:chOff x="120150" y="570875"/>
              <a:chExt cx="8392025" cy="4443900"/>
            </a:xfrm>
          </p:grpSpPr>
          <p:sp>
            <p:nvSpPr>
              <p:cNvPr id="109" name="Google Shape;109;p14"/>
              <p:cNvSpPr/>
              <p:nvPr/>
            </p:nvSpPr>
            <p:spPr>
              <a:xfrm>
                <a:off x="221675" y="570875"/>
                <a:ext cx="8290500" cy="4443900"/>
              </a:xfrm>
              <a:prstGeom prst="rect">
                <a:avLst/>
              </a:prstGeom>
              <a:solidFill>
                <a:srgbClr val="F4CCCC"/>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4"/>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4"/>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4"/>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4"/>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4"/>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4"/>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4"/>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4"/>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4"/>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4"/>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4"/>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4"/>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4"/>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 name="Google Shape;130;p14"/>
            <p:cNvGrpSpPr/>
            <p:nvPr/>
          </p:nvGrpSpPr>
          <p:grpSpPr>
            <a:xfrm>
              <a:off x="120150" y="657525"/>
              <a:ext cx="290886" cy="4262400"/>
              <a:chOff x="120150" y="657525"/>
              <a:chExt cx="290886" cy="4262400"/>
            </a:xfrm>
          </p:grpSpPr>
          <p:sp>
            <p:nvSpPr>
              <p:cNvPr id="131" name="Google Shape;131;p14"/>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4"/>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4"/>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4"/>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4"/>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4"/>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4"/>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4"/>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4"/>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4"/>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4"/>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4"/>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4"/>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4"/>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4"/>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4"/>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 name="Google Shape;150;p14"/>
          <p:cNvGrpSpPr/>
          <p:nvPr/>
        </p:nvGrpSpPr>
        <p:grpSpPr>
          <a:xfrm>
            <a:off x="3889250" y="1207175"/>
            <a:ext cx="261300" cy="3484800"/>
            <a:chOff x="3889250" y="1207175"/>
            <a:chExt cx="261300" cy="3484800"/>
          </a:xfrm>
        </p:grpSpPr>
        <p:sp>
          <p:nvSpPr>
            <p:cNvPr id="151" name="Google Shape;151;p14"/>
            <p:cNvSpPr/>
            <p:nvPr/>
          </p:nvSpPr>
          <p:spPr>
            <a:xfrm>
              <a:off x="3889250" y="12071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a:off x="3889250" y="17405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
            <p:cNvSpPr/>
            <p:nvPr/>
          </p:nvSpPr>
          <p:spPr>
            <a:xfrm>
              <a:off x="3889250" y="22739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4"/>
            <p:cNvSpPr/>
            <p:nvPr/>
          </p:nvSpPr>
          <p:spPr>
            <a:xfrm>
              <a:off x="3889250" y="28073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4"/>
            <p:cNvSpPr/>
            <p:nvPr/>
          </p:nvSpPr>
          <p:spPr>
            <a:xfrm>
              <a:off x="3889250" y="33407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4"/>
            <p:cNvSpPr/>
            <p:nvPr/>
          </p:nvSpPr>
          <p:spPr>
            <a:xfrm>
              <a:off x="3889250" y="38741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4"/>
            <p:cNvSpPr/>
            <p:nvPr/>
          </p:nvSpPr>
          <p:spPr>
            <a:xfrm>
              <a:off x="3889250" y="44075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14"/>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
          <p:cNvSpPr txBox="1">
            <a:spLocks noGrp="1"/>
          </p:cNvSpPr>
          <p:nvPr>
            <p:ph type="title"/>
          </p:nvPr>
        </p:nvSpPr>
        <p:spPr>
          <a:xfrm>
            <a:off x="544375" y="597425"/>
            <a:ext cx="1419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Monday</a:t>
            </a:r>
            <a:r>
              <a:rPr lang="en" b="1">
                <a:solidFill>
                  <a:srgbClr val="FF0000"/>
                </a:solidFill>
                <a:latin typeface="Barlow Condensed"/>
                <a:ea typeface="Barlow Condensed"/>
                <a:cs typeface="Barlow Condensed"/>
                <a:sym typeface="Barlow Condensed"/>
              </a:rPr>
              <a:t>	</a:t>
            </a:r>
            <a:r>
              <a:rPr lang="en">
                <a:latin typeface="Barlow Condensed"/>
                <a:ea typeface="Barlow Condensed"/>
                <a:cs typeface="Barlow Condensed"/>
                <a:sym typeface="Barlow Condensed"/>
              </a:rPr>
              <a:t>	  			</a:t>
            </a:r>
            <a:endParaRPr>
              <a:latin typeface="Barlow Condensed"/>
              <a:ea typeface="Barlow Condensed"/>
              <a:cs typeface="Barlow Condensed"/>
              <a:sym typeface="Barlow Condensed"/>
            </a:endParaRPr>
          </a:p>
        </p:txBody>
      </p:sp>
      <p:sp>
        <p:nvSpPr>
          <p:cNvPr id="160" name="Google Shape;160;p14"/>
          <p:cNvSpPr txBox="1">
            <a:spLocks noGrp="1"/>
          </p:cNvSpPr>
          <p:nvPr>
            <p:ph type="body" idx="1"/>
          </p:nvPr>
        </p:nvSpPr>
        <p:spPr>
          <a:xfrm>
            <a:off x="640200" y="1037000"/>
            <a:ext cx="3018600" cy="218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What is Area?</a:t>
            </a:r>
            <a:endParaRPr b="1">
              <a:solidFill>
                <a:srgbClr val="000000"/>
              </a:solidFill>
            </a:endParaRPr>
          </a:p>
          <a:p>
            <a:pPr marL="0" lvl="0" indent="0" algn="l" rtl="0">
              <a:spcBef>
                <a:spcPts val="1600"/>
              </a:spcBef>
              <a:spcAft>
                <a:spcPts val="0"/>
              </a:spcAft>
              <a:buClr>
                <a:schemeClr val="dk1"/>
              </a:buClr>
              <a:buSzPts val="1100"/>
              <a:buFont typeface="Arial"/>
              <a:buNone/>
            </a:pPr>
            <a:r>
              <a:rPr lang="en">
                <a:solidFill>
                  <a:schemeClr val="dk1"/>
                </a:solidFill>
              </a:rPr>
              <a:t>The amount of surface or the size of a surface.  The space inside a perimeter.</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Formula for a rectangle:  A = L x W</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Formula for a triangle: A = ½ B x H</a:t>
            </a:r>
            <a:endParaRPr>
              <a:solidFill>
                <a:schemeClr val="dk1"/>
              </a:solidFill>
            </a:endParaRPr>
          </a:p>
          <a:p>
            <a:pPr marL="0" lvl="0" indent="0" algn="l" rtl="0">
              <a:spcBef>
                <a:spcPts val="1600"/>
              </a:spcBef>
              <a:spcAft>
                <a:spcPts val="0"/>
              </a:spcAft>
              <a:buClr>
                <a:schemeClr val="dk1"/>
              </a:buClr>
              <a:buSzPts val="1100"/>
              <a:buFont typeface="Arial"/>
              <a:buNone/>
            </a:pPr>
            <a:endParaRPr sz="1200">
              <a:solidFill>
                <a:schemeClr val="dk1"/>
              </a:solidFill>
            </a:endParaRPr>
          </a:p>
          <a:p>
            <a:pPr marL="0" lvl="0" indent="0" algn="l" rtl="0">
              <a:spcBef>
                <a:spcPts val="1600"/>
              </a:spcBef>
              <a:spcAft>
                <a:spcPts val="1600"/>
              </a:spcAft>
              <a:buNone/>
            </a:pPr>
            <a:endParaRPr/>
          </a:p>
        </p:txBody>
      </p:sp>
      <p:graphicFrame>
        <p:nvGraphicFramePr>
          <p:cNvPr id="161" name="Google Shape;161;p14"/>
          <p:cNvGraphicFramePr/>
          <p:nvPr/>
        </p:nvGraphicFramePr>
        <p:xfrm>
          <a:off x="4244325" y="1037000"/>
          <a:ext cx="4097650" cy="382459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Calculate the area and perimeter of the 2 shapes on the next slide.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Record how you solved one of them on Flipgrid.</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bl>
          </a:graphicData>
        </a:graphic>
      </p:graphicFrame>
      <p:sp>
        <p:nvSpPr>
          <p:cNvPr id="162" name="Google Shape;162;p14"/>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163" name="Google Shape;163;p14"/>
          <p:cNvSpPr/>
          <p:nvPr/>
        </p:nvSpPr>
        <p:spPr>
          <a:xfrm>
            <a:off x="357025" y="92375"/>
            <a:ext cx="1607100" cy="5700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64" name="Google Shape;164;p14">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4">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4">
            <a:hlinkClick r:id="rId5"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4">
            <a:hlinkClick r:id="rId6"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4">
            <a:hlinkClick r:id="rId7"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4">
            <a:hlinkClick r:id="rId8"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4">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4">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4"/>
          <p:cNvSpPr/>
          <p:nvPr/>
        </p:nvSpPr>
        <p:spPr>
          <a:xfrm>
            <a:off x="640200" y="720871"/>
            <a:ext cx="979318" cy="339649"/>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0000"/>
                </a:solidFill>
                <a:latin typeface="Barlow Condensed"/>
              </a:rPr>
              <a:t>Monday</a:t>
            </a:r>
          </a:p>
        </p:txBody>
      </p:sp>
      <p:pic>
        <p:nvPicPr>
          <p:cNvPr id="173" name="Google Shape;173;p14" descr="Learn More at mathantics.com&#10;Visit http://www.mathantics.com for more Free math videos and additional subscription based content!" title="Math Antics - Area">
            <a:hlinkClick r:id="rId11"/>
          </p:cNvPr>
          <p:cNvPicPr preferRelativeResize="0"/>
          <p:nvPr/>
        </p:nvPicPr>
        <p:blipFill>
          <a:blip r:embed="rId12">
            <a:alphaModFix/>
          </a:blip>
          <a:stretch>
            <a:fillRect/>
          </a:stretch>
        </p:blipFill>
        <p:spPr>
          <a:xfrm>
            <a:off x="544375" y="3292494"/>
            <a:ext cx="2216275" cy="1662206"/>
          </a:xfrm>
          <a:prstGeom prst="rect">
            <a:avLst/>
          </a:prstGeom>
          <a:noFill/>
          <a:ln>
            <a:noFill/>
          </a:ln>
        </p:spPr>
      </p:pic>
      <p:pic>
        <p:nvPicPr>
          <p:cNvPr id="174" name="Google Shape;174;p14" descr="watch-this-video-arrow"/>
          <p:cNvPicPr preferRelativeResize="0"/>
          <p:nvPr/>
        </p:nvPicPr>
        <p:blipFill>
          <a:blip r:embed="rId13">
            <a:alphaModFix/>
          </a:blip>
          <a:stretch>
            <a:fillRect/>
          </a:stretch>
        </p:blipFill>
        <p:spPr>
          <a:xfrm>
            <a:off x="2835291" y="3263635"/>
            <a:ext cx="979325" cy="11998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txBox="1">
            <a:spLocks noGrp="1"/>
          </p:cNvSpPr>
          <p:nvPr>
            <p:ph type="body" idx="1"/>
          </p:nvPr>
        </p:nvSpPr>
        <p:spPr>
          <a:xfrm>
            <a:off x="311700" y="1152475"/>
            <a:ext cx="3999900" cy="38319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area and perimeter?</a:t>
            </a:r>
            <a:endParaRPr/>
          </a:p>
          <a:p>
            <a:pPr marL="0" lvl="0" indent="0" algn="l" rtl="0">
              <a:spcBef>
                <a:spcPts val="1600"/>
              </a:spcBef>
              <a:spcAft>
                <a:spcPts val="0"/>
              </a:spcAft>
              <a:buNone/>
            </a:pPr>
            <a:endParaRPr/>
          </a:p>
          <a:p>
            <a:pPr marL="0" lvl="0" indent="0" algn="l" rtl="0">
              <a:spcBef>
                <a:spcPts val="1600"/>
              </a:spcBef>
              <a:spcAft>
                <a:spcPts val="0"/>
              </a:spcAft>
              <a:buNone/>
            </a:pPr>
            <a:r>
              <a:rPr lang="en"/>
              <a:t>Explain how you solved this question by clicking on:</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80" name="Google Shape;180;p15"/>
          <p:cNvSpPr txBox="1">
            <a:spLocks noGrp="1"/>
          </p:cNvSpPr>
          <p:nvPr>
            <p:ph type="body" idx="2"/>
          </p:nvPr>
        </p:nvSpPr>
        <p:spPr>
          <a:xfrm>
            <a:off x="4832400" y="1152475"/>
            <a:ext cx="3999900" cy="38319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area and perimeter?</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81" name="Google Shape;181;p15"/>
          <p:cNvSpPr/>
          <p:nvPr/>
        </p:nvSpPr>
        <p:spPr>
          <a:xfrm>
            <a:off x="311700" y="513803"/>
            <a:ext cx="1651277" cy="546725"/>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0000"/>
                </a:solidFill>
                <a:latin typeface="Barlow Condensed"/>
              </a:rPr>
              <a:t>Monday</a:t>
            </a:r>
          </a:p>
        </p:txBody>
      </p:sp>
      <p:pic>
        <p:nvPicPr>
          <p:cNvPr id="182" name="Google Shape;182;p15" descr="Getting Started: Students – Flipgrid Help Center">
            <a:hlinkClick r:id="rId3"/>
          </p:cNvPr>
          <p:cNvPicPr preferRelativeResize="0"/>
          <p:nvPr/>
        </p:nvPicPr>
        <p:blipFill>
          <a:blip r:embed="rId4">
            <a:alphaModFix/>
          </a:blip>
          <a:stretch>
            <a:fillRect/>
          </a:stretch>
        </p:blipFill>
        <p:spPr>
          <a:xfrm>
            <a:off x="1402150" y="4235325"/>
            <a:ext cx="1184575" cy="657225"/>
          </a:xfrm>
          <a:prstGeom prst="rect">
            <a:avLst/>
          </a:prstGeom>
          <a:noFill/>
          <a:ln>
            <a:noFill/>
          </a:ln>
        </p:spPr>
      </p:pic>
      <p:pic>
        <p:nvPicPr>
          <p:cNvPr id="183" name="Google Shape;183;p15"/>
          <p:cNvPicPr preferRelativeResize="0"/>
          <p:nvPr/>
        </p:nvPicPr>
        <p:blipFill>
          <a:blip r:embed="rId5">
            <a:alphaModFix/>
          </a:blip>
          <a:stretch>
            <a:fillRect/>
          </a:stretch>
        </p:blipFill>
        <p:spPr>
          <a:xfrm>
            <a:off x="656780" y="1152463"/>
            <a:ext cx="3011805" cy="1771650"/>
          </a:xfrm>
          <a:prstGeom prst="rect">
            <a:avLst/>
          </a:prstGeom>
          <a:noFill/>
          <a:ln>
            <a:noFill/>
          </a:ln>
        </p:spPr>
      </p:pic>
      <p:pic>
        <p:nvPicPr>
          <p:cNvPr id="184" name="Google Shape;184;p15"/>
          <p:cNvPicPr preferRelativeResize="0"/>
          <p:nvPr/>
        </p:nvPicPr>
        <p:blipFill>
          <a:blip r:embed="rId6">
            <a:alphaModFix/>
          </a:blip>
          <a:stretch>
            <a:fillRect/>
          </a:stretch>
        </p:blipFill>
        <p:spPr>
          <a:xfrm>
            <a:off x="5270875" y="1354725"/>
            <a:ext cx="2680125" cy="2273725"/>
          </a:xfrm>
          <a:prstGeom prst="rect">
            <a:avLst/>
          </a:prstGeom>
          <a:noFill/>
          <a:ln>
            <a:noFill/>
          </a:ln>
        </p:spPr>
      </p:pic>
      <p:sp>
        <p:nvSpPr>
          <p:cNvPr id="185" name="Google Shape;185;p15"/>
          <p:cNvSpPr txBox="1"/>
          <p:nvPr/>
        </p:nvSpPr>
        <p:spPr>
          <a:xfrm>
            <a:off x="6729950" y="2212275"/>
            <a:ext cx="689100" cy="35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9 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6"/>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1" name="Google Shape;191;p16"/>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2" name="Google Shape;192;p16"/>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3" name="Google Shape;193;p16"/>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4" name="Google Shape;194;p16">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6"/>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96" name="Google Shape;196;p16"/>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97" name="Google Shape;197;p16"/>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198" name="Google Shape;198;p16"/>
          <p:cNvGrpSpPr/>
          <p:nvPr/>
        </p:nvGrpSpPr>
        <p:grpSpPr>
          <a:xfrm>
            <a:off x="120150" y="570875"/>
            <a:ext cx="8392025" cy="4443900"/>
            <a:chOff x="120150" y="570875"/>
            <a:chExt cx="8392025" cy="4443900"/>
          </a:xfrm>
        </p:grpSpPr>
        <p:grpSp>
          <p:nvGrpSpPr>
            <p:cNvPr id="199" name="Google Shape;199;p16"/>
            <p:cNvGrpSpPr/>
            <p:nvPr/>
          </p:nvGrpSpPr>
          <p:grpSpPr>
            <a:xfrm>
              <a:off x="120150" y="570875"/>
              <a:ext cx="8392025" cy="4443900"/>
              <a:chOff x="120150" y="570875"/>
              <a:chExt cx="8392025" cy="4443900"/>
            </a:xfrm>
          </p:grpSpPr>
          <p:grpSp>
            <p:nvGrpSpPr>
              <p:cNvPr id="200" name="Google Shape;200;p16"/>
              <p:cNvGrpSpPr/>
              <p:nvPr/>
            </p:nvGrpSpPr>
            <p:grpSpPr>
              <a:xfrm>
                <a:off x="120150" y="570875"/>
                <a:ext cx="8392025" cy="4443900"/>
                <a:chOff x="120150" y="570875"/>
                <a:chExt cx="8392025" cy="4443900"/>
              </a:xfrm>
            </p:grpSpPr>
            <p:sp>
              <p:nvSpPr>
                <p:cNvPr id="201" name="Google Shape;201;p16"/>
                <p:cNvSpPr/>
                <p:nvPr/>
              </p:nvSpPr>
              <p:spPr>
                <a:xfrm>
                  <a:off x="221675" y="570875"/>
                  <a:ext cx="8290500" cy="4443900"/>
                </a:xfrm>
                <a:prstGeom prst="rect">
                  <a:avLst/>
                </a:prstGeom>
                <a:solidFill>
                  <a:srgbClr val="FCE5CD"/>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6"/>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6"/>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6"/>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6"/>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6"/>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6"/>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6"/>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6"/>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6"/>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6"/>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6"/>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6"/>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6"/>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6"/>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6"/>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6"/>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6"/>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6"/>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6"/>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 name="Google Shape;222;p16"/>
              <p:cNvGrpSpPr/>
              <p:nvPr/>
            </p:nvGrpSpPr>
            <p:grpSpPr>
              <a:xfrm>
                <a:off x="120150" y="657525"/>
                <a:ext cx="290886" cy="4262400"/>
                <a:chOff x="120150" y="657525"/>
                <a:chExt cx="290886" cy="4262400"/>
              </a:xfrm>
            </p:grpSpPr>
            <p:sp>
              <p:nvSpPr>
                <p:cNvPr id="223" name="Google Shape;223;p16"/>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6"/>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6"/>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6"/>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6"/>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6"/>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6"/>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6"/>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6"/>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6"/>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6"/>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6"/>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6"/>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6"/>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6"/>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6"/>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6"/>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6"/>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6"/>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2" name="Google Shape;242;p16"/>
            <p:cNvGrpSpPr/>
            <p:nvPr/>
          </p:nvGrpSpPr>
          <p:grpSpPr>
            <a:xfrm>
              <a:off x="3889250" y="1207175"/>
              <a:ext cx="261300" cy="3484800"/>
              <a:chOff x="3889250" y="1207175"/>
              <a:chExt cx="261300" cy="3484800"/>
            </a:xfrm>
          </p:grpSpPr>
          <p:sp>
            <p:nvSpPr>
              <p:cNvPr id="243" name="Google Shape;243;p16"/>
              <p:cNvSpPr/>
              <p:nvPr/>
            </p:nvSpPr>
            <p:spPr>
              <a:xfrm>
                <a:off x="3889250" y="12071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6"/>
              <p:cNvSpPr/>
              <p:nvPr/>
            </p:nvSpPr>
            <p:spPr>
              <a:xfrm>
                <a:off x="3889250" y="17405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6"/>
              <p:cNvSpPr/>
              <p:nvPr/>
            </p:nvSpPr>
            <p:spPr>
              <a:xfrm>
                <a:off x="3889250" y="22739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6"/>
              <p:cNvSpPr/>
              <p:nvPr/>
            </p:nvSpPr>
            <p:spPr>
              <a:xfrm>
                <a:off x="3889250" y="28073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6"/>
              <p:cNvSpPr/>
              <p:nvPr/>
            </p:nvSpPr>
            <p:spPr>
              <a:xfrm>
                <a:off x="3889250" y="33407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6"/>
              <p:cNvSpPr/>
              <p:nvPr/>
            </p:nvSpPr>
            <p:spPr>
              <a:xfrm>
                <a:off x="3889250" y="38741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6"/>
              <p:cNvSpPr/>
              <p:nvPr/>
            </p:nvSpPr>
            <p:spPr>
              <a:xfrm>
                <a:off x="3889250" y="44075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0" name="Google Shape;250;p16"/>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51" name="Google Shape;251;p16"/>
          <p:cNvGraphicFramePr/>
          <p:nvPr/>
        </p:nvGraphicFramePr>
        <p:xfrm>
          <a:off x="4244325" y="1037000"/>
          <a:ext cx="4097650" cy="265375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Calculate the area and perimeter of the 2 shapes on the next slide.</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CE5CD"/>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Record how you solved one of them on Flipgrid.</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CE5CD"/>
                    </a:solidFill>
                  </a:tcPr>
                </a:tc>
              </a:tr>
            </a:tbl>
          </a:graphicData>
        </a:graphic>
      </p:graphicFrame>
      <p:sp>
        <p:nvSpPr>
          <p:cNvPr id="252" name="Google Shape;252;p16"/>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253" name="Google Shape;253;p16">
            <a:hlinkClick r:id="rId4"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6">
            <a:hlinkClick r:id="rId5"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6">
            <a:hlinkClick r:id="rId6"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6"/>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57" name="Google Shape;257;p16">
            <a:hlinkClick r:id="rId7"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6">
            <a:hlinkClick r:id="rId8"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6">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6">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6"/>
          <p:cNvSpPr txBox="1">
            <a:spLocks noGrp="1"/>
          </p:cNvSpPr>
          <p:nvPr>
            <p:ph type="title"/>
          </p:nvPr>
        </p:nvSpPr>
        <p:spPr>
          <a:xfrm>
            <a:off x="544375" y="597425"/>
            <a:ext cx="1758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D9D9D9"/>
                </a:solidFill>
                <a:latin typeface="Barlow Condensed"/>
                <a:ea typeface="Barlow Condensed"/>
                <a:cs typeface="Barlow Condensed"/>
                <a:sym typeface="Barlow Condensed"/>
              </a:rPr>
              <a:t>Tuesday	</a:t>
            </a:r>
            <a:r>
              <a:rPr lang="en">
                <a:latin typeface="Barlow Condensed"/>
                <a:ea typeface="Barlow Condensed"/>
                <a:cs typeface="Barlow Condensed"/>
                <a:sym typeface="Barlow Condensed"/>
              </a:rPr>
              <a:t>	  			</a:t>
            </a:r>
            <a:endParaRPr>
              <a:latin typeface="Barlow Condensed"/>
              <a:ea typeface="Barlow Condensed"/>
              <a:cs typeface="Barlow Condensed"/>
              <a:sym typeface="Barlow Condensed"/>
            </a:endParaRPr>
          </a:p>
        </p:txBody>
      </p:sp>
      <p:sp>
        <p:nvSpPr>
          <p:cNvPr id="262" name="Google Shape;262;p16"/>
          <p:cNvSpPr/>
          <p:nvPr/>
        </p:nvSpPr>
        <p:spPr>
          <a:xfrm>
            <a:off x="640200" y="720871"/>
            <a:ext cx="1097901" cy="339649"/>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9900"/>
                </a:solidFill>
                <a:latin typeface="Barlow Condensed"/>
              </a:rPr>
              <a:t>Tuesday</a:t>
            </a:r>
          </a:p>
        </p:txBody>
      </p:sp>
      <p:pic>
        <p:nvPicPr>
          <p:cNvPr id="263" name="Google Shape;263;p16" descr="watch-this-2 - 321CamTime"/>
          <p:cNvPicPr preferRelativeResize="0"/>
          <p:nvPr/>
        </p:nvPicPr>
        <p:blipFill>
          <a:blip r:embed="rId11">
            <a:alphaModFix/>
          </a:blip>
          <a:stretch>
            <a:fillRect/>
          </a:stretch>
        </p:blipFill>
        <p:spPr>
          <a:xfrm>
            <a:off x="735200" y="1263197"/>
            <a:ext cx="2613675" cy="1215478"/>
          </a:xfrm>
          <a:prstGeom prst="rect">
            <a:avLst/>
          </a:prstGeom>
          <a:noFill/>
          <a:ln>
            <a:noFill/>
          </a:ln>
        </p:spPr>
      </p:pic>
      <p:pic>
        <p:nvPicPr>
          <p:cNvPr id="264" name="Google Shape;264;p16" descr="Welcome to How to Find the Area of a Triangle with Mr. J! Need help with calculating the area of a triangle? You're in the right place! &#10;&#10;Whether you're just starting out, or need a quick refresher, this is the video for you if you're looking for how to calculate the area of a triangle. Mr. J will go through area of a triangle examples and explain the steps of how to find the area of a triangle. &#10;&#10;About Math with Mr. J: This channel offers instructional videos and mastery checks (practice videos to gauge understanding) that are directly aligned with math standards (4th grade, 5th grade, 6th grade, etc.). Videos can be used to introduce content, reteach content, or as a study tool. Teachers, parents/guardians, and students from around the world have used this channel to help with math content in many different ways. All material is absolutely free. &#10;&#10;Click Here to Subscribe to the Greatest Math Channel On Earth: https://goo.gl/XHTrfY   &#10;&#10;Follow Mr. J on Twitter: @MrJMath5 &#10;&#10;Email: math5.mrj@gmail.com &#10;&#10;Music: https://www.bensound.com/royalty-free-music&#10;&#10;Hopefully this video is what you're looking for when it comes to area of triangles. &#10;&#10;Have a great rest of your day and thanks again for watching!" title="How to Find the Area of a Triangle | Calculate the Area of a Triangle">
            <a:hlinkClick r:id="rId12"/>
          </p:cNvPr>
          <p:cNvPicPr preferRelativeResize="0"/>
          <p:nvPr/>
        </p:nvPicPr>
        <p:blipFill>
          <a:blip r:embed="rId13">
            <a:alphaModFix/>
          </a:blip>
          <a:stretch>
            <a:fillRect/>
          </a:stretch>
        </p:blipFill>
        <p:spPr>
          <a:xfrm>
            <a:off x="648075" y="2681350"/>
            <a:ext cx="2787925" cy="2090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7"/>
          <p:cNvSpPr txBox="1">
            <a:spLocks noGrp="1"/>
          </p:cNvSpPr>
          <p:nvPr>
            <p:ph type="body" idx="1"/>
          </p:nvPr>
        </p:nvSpPr>
        <p:spPr>
          <a:xfrm>
            <a:off x="311700" y="1152475"/>
            <a:ext cx="4260300" cy="37998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What is the Area and Perimeter?</a:t>
            </a:r>
            <a:endParaRPr/>
          </a:p>
        </p:txBody>
      </p:sp>
      <p:sp>
        <p:nvSpPr>
          <p:cNvPr id="270" name="Google Shape;270;p17"/>
          <p:cNvSpPr txBox="1">
            <a:spLocks noGrp="1"/>
          </p:cNvSpPr>
          <p:nvPr>
            <p:ph type="body" idx="2"/>
          </p:nvPr>
        </p:nvSpPr>
        <p:spPr>
          <a:xfrm>
            <a:off x="4832400" y="1152475"/>
            <a:ext cx="3999900" cy="37998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Area and Perimeter?</a:t>
            </a:r>
            <a:endParaRPr/>
          </a:p>
          <a:p>
            <a:pPr marL="0" lvl="0" indent="0" algn="l" rtl="0">
              <a:spcBef>
                <a:spcPts val="1600"/>
              </a:spcBef>
              <a:spcAft>
                <a:spcPts val="0"/>
              </a:spcAft>
              <a:buClr>
                <a:schemeClr val="dk1"/>
              </a:buClr>
              <a:buSzPts val="1100"/>
              <a:buFont typeface="Arial"/>
              <a:buNone/>
            </a:pPr>
            <a:r>
              <a:rPr lang="en"/>
              <a:t>Explain how you solved this question by clicking on: </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271" name="Google Shape;271;p17"/>
          <p:cNvSpPr/>
          <p:nvPr/>
        </p:nvSpPr>
        <p:spPr>
          <a:xfrm>
            <a:off x="311700" y="352330"/>
            <a:ext cx="1603203" cy="800150"/>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9900"/>
                </a:solidFill>
                <a:latin typeface="Barlow Condensed"/>
              </a:rPr>
              <a:t>Tuesday</a:t>
            </a:r>
          </a:p>
        </p:txBody>
      </p:sp>
      <p:pic>
        <p:nvPicPr>
          <p:cNvPr id="272" name="Google Shape;272;p17" descr="Getting Started: Students – Flipgrid Help Center">
            <a:hlinkClick r:id="rId3"/>
          </p:cNvPr>
          <p:cNvPicPr preferRelativeResize="0"/>
          <p:nvPr/>
        </p:nvPicPr>
        <p:blipFill>
          <a:blip r:embed="rId4">
            <a:alphaModFix/>
          </a:blip>
          <a:stretch>
            <a:fillRect/>
          </a:stretch>
        </p:blipFill>
        <p:spPr>
          <a:xfrm>
            <a:off x="5904725" y="4155200"/>
            <a:ext cx="1184575" cy="657225"/>
          </a:xfrm>
          <a:prstGeom prst="rect">
            <a:avLst/>
          </a:prstGeom>
          <a:noFill/>
          <a:ln>
            <a:noFill/>
          </a:ln>
        </p:spPr>
      </p:pic>
      <p:sp>
        <p:nvSpPr>
          <p:cNvPr id="273" name="Google Shape;273;p17"/>
          <p:cNvSpPr/>
          <p:nvPr/>
        </p:nvSpPr>
        <p:spPr>
          <a:xfrm>
            <a:off x="1041650" y="1715550"/>
            <a:ext cx="2932200" cy="7371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7"/>
          <p:cNvSpPr/>
          <p:nvPr/>
        </p:nvSpPr>
        <p:spPr>
          <a:xfrm>
            <a:off x="5710650" y="1587375"/>
            <a:ext cx="2243400" cy="1201800"/>
          </a:xfrm>
          <a:prstGeom prst="rtTriangl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7"/>
          <p:cNvSpPr txBox="1"/>
          <p:nvPr/>
        </p:nvSpPr>
        <p:spPr>
          <a:xfrm>
            <a:off x="6121050" y="2901275"/>
            <a:ext cx="7692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56 cm</a:t>
            </a:r>
            <a:endParaRPr/>
          </a:p>
        </p:txBody>
      </p:sp>
      <p:sp>
        <p:nvSpPr>
          <p:cNvPr id="276" name="Google Shape;276;p17"/>
          <p:cNvSpPr txBox="1"/>
          <p:nvPr/>
        </p:nvSpPr>
        <p:spPr>
          <a:xfrm>
            <a:off x="4855175" y="2003975"/>
            <a:ext cx="769200" cy="44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32 cm</a:t>
            </a:r>
            <a:endParaRPr/>
          </a:p>
        </p:txBody>
      </p:sp>
      <p:sp>
        <p:nvSpPr>
          <p:cNvPr id="277" name="Google Shape;277;p17"/>
          <p:cNvSpPr txBox="1"/>
          <p:nvPr/>
        </p:nvSpPr>
        <p:spPr>
          <a:xfrm>
            <a:off x="6874150" y="1747600"/>
            <a:ext cx="7692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67 cm</a:t>
            </a:r>
            <a:endParaRPr/>
          </a:p>
        </p:txBody>
      </p:sp>
      <p:sp>
        <p:nvSpPr>
          <p:cNvPr id="278" name="Google Shape;278;p17"/>
          <p:cNvSpPr txBox="1"/>
          <p:nvPr/>
        </p:nvSpPr>
        <p:spPr>
          <a:xfrm>
            <a:off x="384700" y="1891800"/>
            <a:ext cx="657000" cy="44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23 m</a:t>
            </a:r>
            <a:endParaRPr/>
          </a:p>
        </p:txBody>
      </p:sp>
      <p:sp>
        <p:nvSpPr>
          <p:cNvPr id="279" name="Google Shape;279;p17"/>
          <p:cNvSpPr txBox="1"/>
          <p:nvPr/>
        </p:nvSpPr>
        <p:spPr>
          <a:xfrm>
            <a:off x="1810775" y="2612850"/>
            <a:ext cx="9615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84 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8"/>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5" name="Google Shape;285;p18"/>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6" name="Google Shape;286;p18"/>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7" name="Google Shape;287;p18"/>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8" name="Google Shape;288;p18"/>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9" name="Google Shape;289;p18">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8"/>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291" name="Google Shape;291;p18"/>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292" name="Google Shape;292;p18"/>
          <p:cNvGrpSpPr/>
          <p:nvPr/>
        </p:nvGrpSpPr>
        <p:grpSpPr>
          <a:xfrm>
            <a:off x="120150" y="570875"/>
            <a:ext cx="8392025" cy="4443900"/>
            <a:chOff x="120150" y="570875"/>
            <a:chExt cx="8392025" cy="4443900"/>
          </a:xfrm>
        </p:grpSpPr>
        <p:grpSp>
          <p:nvGrpSpPr>
            <p:cNvPr id="293" name="Google Shape;293;p18"/>
            <p:cNvGrpSpPr/>
            <p:nvPr/>
          </p:nvGrpSpPr>
          <p:grpSpPr>
            <a:xfrm>
              <a:off x="120150" y="570875"/>
              <a:ext cx="8392025" cy="4443900"/>
              <a:chOff x="120150" y="570875"/>
              <a:chExt cx="8392025" cy="4443900"/>
            </a:xfrm>
          </p:grpSpPr>
          <p:grpSp>
            <p:nvGrpSpPr>
              <p:cNvPr id="294" name="Google Shape;294;p18"/>
              <p:cNvGrpSpPr/>
              <p:nvPr/>
            </p:nvGrpSpPr>
            <p:grpSpPr>
              <a:xfrm>
                <a:off x="120150" y="570875"/>
                <a:ext cx="8392025" cy="4443900"/>
                <a:chOff x="120150" y="570875"/>
                <a:chExt cx="8392025" cy="4443900"/>
              </a:xfrm>
            </p:grpSpPr>
            <p:grpSp>
              <p:nvGrpSpPr>
                <p:cNvPr id="295" name="Google Shape;295;p18"/>
                <p:cNvGrpSpPr/>
                <p:nvPr/>
              </p:nvGrpSpPr>
              <p:grpSpPr>
                <a:xfrm>
                  <a:off x="120150" y="570875"/>
                  <a:ext cx="8392025" cy="4443900"/>
                  <a:chOff x="120150" y="570875"/>
                  <a:chExt cx="8392025" cy="4443900"/>
                </a:xfrm>
              </p:grpSpPr>
              <p:sp>
                <p:nvSpPr>
                  <p:cNvPr id="296" name="Google Shape;296;p18"/>
                  <p:cNvSpPr/>
                  <p:nvPr/>
                </p:nvSpPr>
                <p:spPr>
                  <a:xfrm>
                    <a:off x="221675" y="570875"/>
                    <a:ext cx="8290500" cy="4443900"/>
                  </a:xfrm>
                  <a:prstGeom prst="rect">
                    <a:avLst/>
                  </a:prstGeom>
                  <a:solidFill>
                    <a:srgbClr val="F9F8D6"/>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8"/>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8"/>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8"/>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8"/>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8"/>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8"/>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8"/>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8"/>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8"/>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8"/>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8"/>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8"/>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8"/>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8"/>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8"/>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8"/>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8"/>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8"/>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7" name="Google Shape;317;p18"/>
                <p:cNvGrpSpPr/>
                <p:nvPr/>
              </p:nvGrpSpPr>
              <p:grpSpPr>
                <a:xfrm>
                  <a:off x="120150" y="657525"/>
                  <a:ext cx="290886" cy="4262400"/>
                  <a:chOff x="120150" y="657525"/>
                  <a:chExt cx="290886" cy="4262400"/>
                </a:xfrm>
              </p:grpSpPr>
              <p:sp>
                <p:nvSpPr>
                  <p:cNvPr id="318" name="Google Shape;318;p18"/>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8"/>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8"/>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8"/>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8"/>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8"/>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8"/>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8"/>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8"/>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8"/>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8"/>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8"/>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8"/>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8"/>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8"/>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8"/>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8"/>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8"/>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7" name="Google Shape;337;p18"/>
              <p:cNvGrpSpPr/>
              <p:nvPr/>
            </p:nvGrpSpPr>
            <p:grpSpPr>
              <a:xfrm>
                <a:off x="3889250" y="1207175"/>
                <a:ext cx="261300" cy="3484800"/>
                <a:chOff x="3889250" y="1207175"/>
                <a:chExt cx="261300" cy="3484800"/>
              </a:xfrm>
            </p:grpSpPr>
            <p:sp>
              <p:nvSpPr>
                <p:cNvPr id="338" name="Google Shape;338;p18"/>
                <p:cNvSpPr/>
                <p:nvPr/>
              </p:nvSpPr>
              <p:spPr>
                <a:xfrm>
                  <a:off x="3889250" y="12071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8"/>
                <p:cNvSpPr/>
                <p:nvPr/>
              </p:nvSpPr>
              <p:spPr>
                <a:xfrm>
                  <a:off x="3889250" y="17405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8"/>
                <p:cNvSpPr/>
                <p:nvPr/>
              </p:nvSpPr>
              <p:spPr>
                <a:xfrm>
                  <a:off x="3889250" y="22739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8"/>
                <p:cNvSpPr/>
                <p:nvPr/>
              </p:nvSpPr>
              <p:spPr>
                <a:xfrm>
                  <a:off x="3889250" y="28073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8"/>
                <p:cNvSpPr/>
                <p:nvPr/>
              </p:nvSpPr>
              <p:spPr>
                <a:xfrm>
                  <a:off x="3889250" y="33407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8"/>
                <p:cNvSpPr/>
                <p:nvPr/>
              </p:nvSpPr>
              <p:spPr>
                <a:xfrm>
                  <a:off x="3889250" y="38741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8"/>
                <p:cNvSpPr/>
                <p:nvPr/>
              </p:nvSpPr>
              <p:spPr>
                <a:xfrm>
                  <a:off x="3889250" y="44075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5" name="Google Shape;345;p18"/>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46" name="Google Shape;346;p18"/>
          <p:cNvGraphicFramePr/>
          <p:nvPr/>
        </p:nvGraphicFramePr>
        <p:xfrm>
          <a:off x="4244325" y="1037000"/>
          <a:ext cx="4097650" cy="3824590"/>
        </p:xfrm>
        <a:graphic>
          <a:graphicData uri="http://schemas.openxmlformats.org/drawingml/2006/table">
            <a:tbl>
              <a:tblPr firstRow="1" bandRow="1">
                <a:noFill/>
                <a:tableStyleId>{56854AC1-57A0-4DE5-BB2D-81204D9583AA}</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Click on the Math Makes Sense Text</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Read pages 232 and 233</a:t>
                      </a: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Do questions  1,2 and 3 on page 233  on the next slide.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bl>
          </a:graphicData>
        </a:graphic>
      </p:graphicFrame>
      <p:sp>
        <p:nvSpPr>
          <p:cNvPr id="347" name="Google Shape;347;p18"/>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348" name="Google Shape;348;p18">
            <a:hlinkClick r:id="rId4"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8">
            <a:hlinkClick r:id="rId5"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8">
            <a:hlinkClick r:id="rId6"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8">
            <a:hlinkClick r:id="rId7" action="ppaction://hlinksldjump"/>
          </p:cNvPr>
          <p:cNvSpPr/>
          <p:nvPr/>
        </p:nvSpPr>
        <p:spPr>
          <a:xfrm rot="5400000">
            <a:off x="8725800" y="10726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8">
            <a:hlinkClick r:id="rId8"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8">
            <a:hlinkClick r:id="rId9"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8"/>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355" name="Google Shape;355;p18">
            <a:hlinkClick r:id="rId10"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8"/>
          <p:cNvSpPr txBox="1">
            <a:spLocks noGrp="1"/>
          </p:cNvSpPr>
          <p:nvPr>
            <p:ph type="title"/>
          </p:nvPr>
        </p:nvSpPr>
        <p:spPr>
          <a:xfrm>
            <a:off x="544375"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D9D9D9"/>
                </a:solidFill>
                <a:latin typeface="Barlow Condensed"/>
                <a:ea typeface="Barlow Condensed"/>
                <a:cs typeface="Barlow Condensed"/>
                <a:sym typeface="Barlow Condensed"/>
              </a:rPr>
              <a:t>Wednesday</a:t>
            </a:r>
            <a:endParaRPr>
              <a:latin typeface="Barlow Condensed"/>
              <a:ea typeface="Barlow Condensed"/>
              <a:cs typeface="Barlow Condensed"/>
              <a:sym typeface="Barlow Condensed"/>
            </a:endParaRPr>
          </a:p>
        </p:txBody>
      </p:sp>
      <p:sp>
        <p:nvSpPr>
          <p:cNvPr id="357" name="Google Shape;357;p18"/>
          <p:cNvSpPr/>
          <p:nvPr/>
        </p:nvSpPr>
        <p:spPr>
          <a:xfrm>
            <a:off x="633675" y="743575"/>
            <a:ext cx="1489805" cy="333374"/>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EAE508"/>
                </a:solidFill>
                <a:latin typeface="Barlow Condensed"/>
              </a:rPr>
              <a:t>Wednesday</a:t>
            </a:r>
          </a:p>
        </p:txBody>
      </p:sp>
      <p:pic>
        <p:nvPicPr>
          <p:cNvPr id="358" name="Google Shape;358;p18" descr="Math Makes Sense 6 WNCP: Morrow: 9780321498441: Books - Amazon.ca">
            <a:hlinkClick r:id="rId11"/>
          </p:cNvPr>
          <p:cNvPicPr preferRelativeResize="0"/>
          <p:nvPr/>
        </p:nvPicPr>
        <p:blipFill>
          <a:blip r:embed="rId12">
            <a:alphaModFix/>
          </a:blip>
          <a:stretch>
            <a:fillRect/>
          </a:stretch>
        </p:blipFill>
        <p:spPr>
          <a:xfrm>
            <a:off x="961550" y="1764050"/>
            <a:ext cx="1866900" cy="2457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19"/>
          <p:cNvSpPr txBox="1">
            <a:spLocks noGrp="1"/>
          </p:cNvSpPr>
          <p:nvPr>
            <p:ph type="title"/>
          </p:nvPr>
        </p:nvSpPr>
        <p:spPr>
          <a:xfrm>
            <a:off x="3368600" y="445025"/>
            <a:ext cx="5463900" cy="5727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Page 233   questions 1,2 and 3</a:t>
            </a:r>
            <a:endParaRPr/>
          </a:p>
        </p:txBody>
      </p:sp>
      <p:sp>
        <p:nvSpPr>
          <p:cNvPr id="364" name="Google Shape;364;p19"/>
          <p:cNvSpPr txBox="1">
            <a:spLocks noGrp="1"/>
          </p:cNvSpPr>
          <p:nvPr>
            <p:ph type="body" idx="1"/>
          </p:nvPr>
        </p:nvSpPr>
        <p:spPr>
          <a:xfrm>
            <a:off x="311700" y="1152475"/>
            <a:ext cx="2076000" cy="34164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1a)</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1b)</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1c)</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1d)</a:t>
            </a:r>
            <a:endParaRPr/>
          </a:p>
          <a:p>
            <a:pPr marL="0" lvl="0" indent="0" algn="l" rtl="0">
              <a:spcBef>
                <a:spcPts val="0"/>
              </a:spcBef>
              <a:spcAft>
                <a:spcPts val="1600"/>
              </a:spcAft>
              <a:buNone/>
            </a:pPr>
            <a:endParaRPr/>
          </a:p>
        </p:txBody>
      </p:sp>
      <p:sp>
        <p:nvSpPr>
          <p:cNvPr id="365" name="Google Shape;365;p19"/>
          <p:cNvSpPr txBox="1">
            <a:spLocks noGrp="1"/>
          </p:cNvSpPr>
          <p:nvPr>
            <p:ph type="body" idx="2"/>
          </p:nvPr>
        </p:nvSpPr>
        <p:spPr>
          <a:xfrm>
            <a:off x="5079550" y="1152475"/>
            <a:ext cx="3824400" cy="3416400"/>
          </a:xfrm>
          <a:prstGeom prst="rect">
            <a:avLst/>
          </a:prstGeom>
          <a:ln w="19050"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3)</a:t>
            </a:r>
            <a:endParaRPr/>
          </a:p>
        </p:txBody>
      </p:sp>
      <p:sp>
        <p:nvSpPr>
          <p:cNvPr id="366" name="Google Shape;366;p19"/>
          <p:cNvSpPr txBox="1">
            <a:spLocks noGrp="1"/>
          </p:cNvSpPr>
          <p:nvPr>
            <p:ph type="body" idx="1"/>
          </p:nvPr>
        </p:nvSpPr>
        <p:spPr>
          <a:xfrm>
            <a:off x="2695625" y="1152475"/>
            <a:ext cx="2076000" cy="3416400"/>
          </a:xfrm>
          <a:prstGeom prst="rect">
            <a:avLst/>
          </a:prstGeom>
          <a:ln w="19050"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Estimate</a:t>
            </a:r>
            <a:endParaRPr b="1"/>
          </a:p>
          <a:p>
            <a:pPr marL="0" lvl="0" indent="0" algn="l" rtl="0">
              <a:lnSpc>
                <a:spcPct val="100000"/>
              </a:lnSpc>
              <a:spcBef>
                <a:spcPts val="0"/>
              </a:spcBef>
              <a:spcAft>
                <a:spcPts val="0"/>
              </a:spcAft>
              <a:buNone/>
            </a:pPr>
            <a:r>
              <a:rPr lang="en"/>
              <a:t>2a)</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2b)</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2c)</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b="1"/>
              <a:t>Actual Area</a:t>
            </a:r>
            <a:endParaRPr/>
          </a:p>
          <a:p>
            <a:pPr marL="0" lvl="0" indent="0" algn="l" rtl="0">
              <a:lnSpc>
                <a:spcPct val="100000"/>
              </a:lnSpc>
              <a:spcBef>
                <a:spcPts val="0"/>
              </a:spcBef>
              <a:spcAft>
                <a:spcPts val="0"/>
              </a:spcAft>
              <a:buClr>
                <a:schemeClr val="dk1"/>
              </a:buClr>
              <a:buSzPts val="1100"/>
              <a:buFont typeface="Arial"/>
              <a:buNone/>
            </a:pPr>
            <a:r>
              <a:rPr lang="en"/>
              <a:t>2a)</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
              <a:t>2b)</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None/>
            </a:pPr>
            <a:r>
              <a:rPr lang="en"/>
              <a:t>2c)</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Clr>
                <a:schemeClr val="dk1"/>
              </a:buClr>
              <a:buSzPts val="1100"/>
              <a:buFont typeface="Arial"/>
              <a:buNone/>
            </a:pPr>
            <a:r>
              <a:rPr lang="en" b="1"/>
              <a:t>Order </a:t>
            </a:r>
            <a:r>
              <a:rPr lang="en"/>
              <a:t>- </a:t>
            </a:r>
            <a:endParaRPr/>
          </a:p>
          <a:p>
            <a:pPr marL="0" lvl="0" indent="0" algn="l" rtl="0">
              <a:lnSpc>
                <a:spcPct val="100000"/>
              </a:lnSpc>
              <a:spcBef>
                <a:spcPts val="0"/>
              </a:spcBef>
              <a:spcAft>
                <a:spcPts val="0"/>
              </a:spcAft>
              <a:buNone/>
            </a:pPr>
            <a:endParaRPr/>
          </a:p>
          <a:p>
            <a:pPr marL="0" lvl="0" indent="0" algn="l" rtl="0">
              <a:spcBef>
                <a:spcPts val="0"/>
              </a:spcBef>
              <a:spcAft>
                <a:spcPts val="1600"/>
              </a:spcAft>
              <a:buNone/>
            </a:pPr>
            <a:endParaRPr/>
          </a:p>
        </p:txBody>
      </p:sp>
      <p:sp>
        <p:nvSpPr>
          <p:cNvPr id="367" name="Google Shape;367;p19"/>
          <p:cNvSpPr/>
          <p:nvPr/>
        </p:nvSpPr>
        <p:spPr>
          <a:xfrm>
            <a:off x="311700" y="225363"/>
            <a:ext cx="1819548" cy="672675"/>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EAE508"/>
                </a:solidFill>
                <a:latin typeface="Barlow Condensed"/>
              </a:rPr>
              <a:t>Wednesday</a:t>
            </a:r>
          </a:p>
        </p:txBody>
      </p:sp>
      <p:graphicFrame>
        <p:nvGraphicFramePr>
          <p:cNvPr id="368" name="Google Shape;368;p19"/>
          <p:cNvGraphicFramePr/>
          <p:nvPr/>
        </p:nvGraphicFramePr>
        <p:xfrm>
          <a:off x="5150850" y="1599750"/>
          <a:ext cx="3753000" cy="2882375"/>
        </p:xfrm>
        <a:graphic>
          <a:graphicData uri="http://schemas.openxmlformats.org/drawingml/2006/table">
            <a:tbl>
              <a:tblPr>
                <a:noFill/>
                <a:tableStyleId>{EE8C8C0A-6503-4BC5-B2F2-9D6893A9C0CA}</a:tableStyleId>
              </a:tblPr>
              <a:tblGrid>
                <a:gridCol w="938250"/>
                <a:gridCol w="938250"/>
                <a:gridCol w="938250"/>
                <a:gridCol w="938250"/>
              </a:tblGrid>
              <a:tr h="576475">
                <a:tc>
                  <a:txBody>
                    <a:bodyPr/>
                    <a:lstStyle/>
                    <a:p>
                      <a:pPr marL="0" lvl="0" indent="0" algn="l" rtl="0">
                        <a:spcBef>
                          <a:spcPts val="0"/>
                        </a:spcBef>
                        <a:spcAft>
                          <a:spcPts val="0"/>
                        </a:spcAft>
                        <a:buNone/>
                      </a:pPr>
                      <a:r>
                        <a:rPr lang="en" sz="1300"/>
                        <a:t>Rectangle</a:t>
                      </a:r>
                      <a:endParaRPr sz="1300"/>
                    </a:p>
                  </a:txBody>
                  <a:tcPr marL="91425" marR="91425" marT="91425" marB="91425"/>
                </a:tc>
                <a:tc>
                  <a:txBody>
                    <a:bodyPr/>
                    <a:lstStyle/>
                    <a:p>
                      <a:pPr marL="0" lvl="0" indent="0" algn="ctr" rtl="0">
                        <a:spcBef>
                          <a:spcPts val="0"/>
                        </a:spcBef>
                        <a:spcAft>
                          <a:spcPts val="0"/>
                        </a:spcAft>
                        <a:buNone/>
                      </a:pPr>
                      <a:r>
                        <a:rPr lang="en"/>
                        <a:t>Length</a:t>
                      </a:r>
                      <a:endParaRPr/>
                    </a:p>
                  </a:txBody>
                  <a:tcPr marL="91425" marR="91425" marT="91425" marB="91425"/>
                </a:tc>
                <a:tc>
                  <a:txBody>
                    <a:bodyPr/>
                    <a:lstStyle/>
                    <a:p>
                      <a:pPr marL="0" lvl="0" indent="0" algn="ctr" rtl="0">
                        <a:spcBef>
                          <a:spcPts val="0"/>
                        </a:spcBef>
                        <a:spcAft>
                          <a:spcPts val="0"/>
                        </a:spcAft>
                        <a:buNone/>
                      </a:pPr>
                      <a:r>
                        <a:rPr lang="en"/>
                        <a:t>Width</a:t>
                      </a:r>
                      <a:endParaRPr/>
                    </a:p>
                  </a:txBody>
                  <a:tcPr marL="91425" marR="91425" marT="91425" marB="91425"/>
                </a:tc>
                <a:tc>
                  <a:txBody>
                    <a:bodyPr/>
                    <a:lstStyle/>
                    <a:p>
                      <a:pPr marL="0" lvl="0" indent="0" algn="ctr" rtl="0">
                        <a:spcBef>
                          <a:spcPts val="0"/>
                        </a:spcBef>
                        <a:spcAft>
                          <a:spcPts val="0"/>
                        </a:spcAft>
                        <a:buNone/>
                      </a:pPr>
                      <a:r>
                        <a:rPr lang="en"/>
                        <a:t>Area</a:t>
                      </a:r>
                      <a:endParaRPr/>
                    </a:p>
                  </a:txBody>
                  <a:tcPr marL="91425" marR="91425" marT="91425" marB="91425"/>
                </a:tc>
              </a:tr>
              <a:tr h="576475">
                <a:tc>
                  <a:txBody>
                    <a:bodyPr/>
                    <a:lstStyle/>
                    <a:p>
                      <a:pPr marL="0" lvl="0" indent="0" algn="l" rtl="0">
                        <a:spcBef>
                          <a:spcPts val="0"/>
                        </a:spcBef>
                        <a:spcAft>
                          <a:spcPts val="0"/>
                        </a:spcAft>
                        <a:buNone/>
                      </a:pPr>
                      <a:r>
                        <a:rPr lang="en"/>
                        <a:t>A</a:t>
                      </a:r>
                      <a:endParaRPr/>
                    </a:p>
                  </a:txBody>
                  <a:tcPr marL="91425" marR="91425" marT="91425" marB="91425"/>
                </a:tc>
                <a:tc>
                  <a:txBody>
                    <a:bodyPr/>
                    <a:lstStyle/>
                    <a:p>
                      <a:pPr marL="0" lvl="0" indent="0" algn="ctr" rtl="0">
                        <a:spcBef>
                          <a:spcPts val="0"/>
                        </a:spcBef>
                        <a:spcAft>
                          <a:spcPts val="0"/>
                        </a:spcAft>
                        <a:buNone/>
                      </a:pPr>
                      <a:r>
                        <a:rPr lang="en"/>
                        <a:t>7</a:t>
                      </a:r>
                      <a:endParaRPr/>
                    </a:p>
                  </a:txBody>
                  <a:tcPr marL="91425" marR="91425" marT="91425" marB="91425"/>
                </a:tc>
                <a:tc>
                  <a:txBody>
                    <a:bodyPr/>
                    <a:lstStyle/>
                    <a:p>
                      <a:pPr marL="0" lvl="0" indent="0" algn="ctr" rtl="0">
                        <a:spcBef>
                          <a:spcPts val="0"/>
                        </a:spcBef>
                        <a:spcAft>
                          <a:spcPts val="0"/>
                        </a:spcAft>
                        <a:buNone/>
                      </a:pPr>
                      <a:r>
                        <a:rPr lang="en"/>
                        <a:t>5</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solidFill>
                      <a:srgbClr val="FFFF00"/>
                    </a:solidFill>
                  </a:tcPr>
                </a:tc>
              </a:tr>
              <a:tr h="576475">
                <a:tc>
                  <a:txBody>
                    <a:bodyPr/>
                    <a:lstStyle/>
                    <a:p>
                      <a:pPr marL="0" lvl="0" indent="0" algn="l" rtl="0">
                        <a:spcBef>
                          <a:spcPts val="0"/>
                        </a:spcBef>
                        <a:spcAft>
                          <a:spcPts val="0"/>
                        </a:spcAft>
                        <a:buNone/>
                      </a:pPr>
                      <a:r>
                        <a:rPr lang="en"/>
                        <a:t>B</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solidFill>
                      <a:srgbClr val="FFFF00"/>
                    </a:solidFill>
                  </a:tcPr>
                </a:tc>
                <a:tc>
                  <a:txBody>
                    <a:bodyPr/>
                    <a:lstStyle/>
                    <a:p>
                      <a:pPr marL="0" lvl="0" indent="0" algn="ctr" rtl="0">
                        <a:spcBef>
                          <a:spcPts val="0"/>
                        </a:spcBef>
                        <a:spcAft>
                          <a:spcPts val="0"/>
                        </a:spcAft>
                        <a:buNone/>
                      </a:pPr>
                      <a:r>
                        <a:rPr lang="en"/>
                        <a:t>6</a:t>
                      </a:r>
                      <a:endParaRPr/>
                    </a:p>
                  </a:txBody>
                  <a:tcPr marL="91425" marR="91425" marT="91425" marB="91425"/>
                </a:tc>
                <a:tc>
                  <a:txBody>
                    <a:bodyPr/>
                    <a:lstStyle/>
                    <a:p>
                      <a:pPr marL="0" lvl="0" indent="0" algn="ctr" rtl="0">
                        <a:spcBef>
                          <a:spcPts val="0"/>
                        </a:spcBef>
                        <a:spcAft>
                          <a:spcPts val="0"/>
                        </a:spcAft>
                        <a:buNone/>
                      </a:pPr>
                      <a:r>
                        <a:rPr lang="en"/>
                        <a:t>12.6</a:t>
                      </a:r>
                      <a:endParaRPr/>
                    </a:p>
                  </a:txBody>
                  <a:tcPr marL="91425" marR="91425" marT="91425" marB="91425"/>
                </a:tc>
              </a:tr>
              <a:tr h="576475">
                <a:tc>
                  <a:txBody>
                    <a:bodyPr/>
                    <a:lstStyle/>
                    <a:p>
                      <a:pPr marL="0" lvl="0" indent="0" algn="l" rtl="0">
                        <a:spcBef>
                          <a:spcPts val="0"/>
                        </a:spcBef>
                        <a:spcAft>
                          <a:spcPts val="0"/>
                        </a:spcAft>
                        <a:buNone/>
                      </a:pPr>
                      <a:r>
                        <a:rPr lang="en"/>
                        <a:t>C</a:t>
                      </a:r>
                      <a:endParaRPr/>
                    </a:p>
                  </a:txBody>
                  <a:tcPr marL="91425" marR="91425" marT="91425" marB="91425"/>
                </a:tc>
                <a:tc>
                  <a:txBody>
                    <a:bodyPr/>
                    <a:lstStyle/>
                    <a:p>
                      <a:pPr marL="0" lvl="0" indent="0" algn="ctr" rtl="0">
                        <a:spcBef>
                          <a:spcPts val="0"/>
                        </a:spcBef>
                        <a:spcAft>
                          <a:spcPts val="0"/>
                        </a:spcAft>
                        <a:buNone/>
                      </a:pPr>
                      <a:r>
                        <a:rPr lang="en"/>
                        <a:t>3</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solidFill>
                      <a:srgbClr val="FFFF00"/>
                    </a:solidFill>
                  </a:tcPr>
                </a:tc>
                <a:tc>
                  <a:txBody>
                    <a:bodyPr/>
                    <a:lstStyle/>
                    <a:p>
                      <a:pPr marL="0" lvl="0" indent="0" algn="ctr" rtl="0">
                        <a:spcBef>
                          <a:spcPts val="0"/>
                        </a:spcBef>
                        <a:spcAft>
                          <a:spcPts val="0"/>
                        </a:spcAft>
                        <a:buNone/>
                      </a:pPr>
                      <a:r>
                        <a:rPr lang="en"/>
                        <a:t>13.5</a:t>
                      </a:r>
                      <a:endParaRPr/>
                    </a:p>
                  </a:txBody>
                  <a:tcPr marL="91425" marR="91425" marT="91425" marB="91425"/>
                </a:tc>
              </a:tr>
              <a:tr h="576475">
                <a:tc>
                  <a:txBody>
                    <a:bodyPr/>
                    <a:lstStyle/>
                    <a:p>
                      <a:pPr marL="0" lvl="0" indent="0" algn="l" rtl="0">
                        <a:spcBef>
                          <a:spcPts val="0"/>
                        </a:spcBef>
                        <a:spcAft>
                          <a:spcPts val="0"/>
                        </a:spcAft>
                        <a:buNone/>
                      </a:pPr>
                      <a:r>
                        <a:rPr lang="en"/>
                        <a:t>D</a:t>
                      </a:r>
                      <a:endParaRPr/>
                    </a:p>
                  </a:txBody>
                  <a:tcPr marL="91425" marR="91425" marT="91425" marB="91425"/>
                </a:tc>
                <a:tc>
                  <a:txBody>
                    <a:bodyPr/>
                    <a:lstStyle/>
                    <a:p>
                      <a:pPr marL="0" lvl="0" indent="0" algn="ctr" rtl="0">
                        <a:spcBef>
                          <a:spcPts val="0"/>
                        </a:spcBef>
                        <a:spcAft>
                          <a:spcPts val="0"/>
                        </a:spcAft>
                        <a:buNone/>
                      </a:pPr>
                      <a:r>
                        <a:rPr lang="en"/>
                        <a:t>5.3</a:t>
                      </a:r>
                      <a:endParaRPr/>
                    </a:p>
                  </a:txBody>
                  <a:tcPr marL="91425" marR="91425" marT="91425" marB="91425"/>
                </a:tc>
                <a:tc>
                  <a:txBody>
                    <a:bodyPr/>
                    <a:lstStyle/>
                    <a:p>
                      <a:pPr marL="0" lvl="0" indent="0" algn="ctr" rtl="0">
                        <a:spcBef>
                          <a:spcPts val="0"/>
                        </a:spcBef>
                        <a:spcAft>
                          <a:spcPts val="0"/>
                        </a:spcAft>
                        <a:buNone/>
                      </a:pPr>
                      <a:r>
                        <a:rPr lang="en"/>
                        <a:t>7</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solidFill>
                      <a:srgbClr val="FFFF00"/>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20"/>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374" name="Google Shape;374;p20"/>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5" name="Google Shape;375;p20"/>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6" name="Google Shape;376;p20"/>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7" name="Google Shape;377;p20"/>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8" name="Google Shape;378;p20"/>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9" name="Google Shape;379;p20">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0"/>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381" name="Google Shape;381;p20"/>
          <p:cNvGrpSpPr/>
          <p:nvPr/>
        </p:nvGrpSpPr>
        <p:grpSpPr>
          <a:xfrm>
            <a:off x="120150" y="570875"/>
            <a:ext cx="8392025" cy="4443900"/>
            <a:chOff x="120150" y="570875"/>
            <a:chExt cx="8392025" cy="4443900"/>
          </a:xfrm>
        </p:grpSpPr>
        <p:grpSp>
          <p:nvGrpSpPr>
            <p:cNvPr id="382" name="Google Shape;382;p20"/>
            <p:cNvGrpSpPr/>
            <p:nvPr/>
          </p:nvGrpSpPr>
          <p:grpSpPr>
            <a:xfrm>
              <a:off x="120150" y="570875"/>
              <a:ext cx="8392025" cy="4443900"/>
              <a:chOff x="120150" y="570875"/>
              <a:chExt cx="8392025" cy="4443900"/>
            </a:xfrm>
          </p:grpSpPr>
          <p:grpSp>
            <p:nvGrpSpPr>
              <p:cNvPr id="383" name="Google Shape;383;p20"/>
              <p:cNvGrpSpPr/>
              <p:nvPr/>
            </p:nvGrpSpPr>
            <p:grpSpPr>
              <a:xfrm>
                <a:off x="120150" y="570875"/>
                <a:ext cx="8392025" cy="4443900"/>
                <a:chOff x="120150" y="570875"/>
                <a:chExt cx="8392025" cy="4443900"/>
              </a:xfrm>
            </p:grpSpPr>
            <p:grpSp>
              <p:nvGrpSpPr>
                <p:cNvPr id="384" name="Google Shape;384;p20"/>
                <p:cNvGrpSpPr/>
                <p:nvPr/>
              </p:nvGrpSpPr>
              <p:grpSpPr>
                <a:xfrm>
                  <a:off x="120150" y="570875"/>
                  <a:ext cx="8392025" cy="4443900"/>
                  <a:chOff x="120150" y="570875"/>
                  <a:chExt cx="8392025" cy="4443900"/>
                </a:xfrm>
              </p:grpSpPr>
              <p:sp>
                <p:nvSpPr>
                  <p:cNvPr id="385" name="Google Shape;385;p20"/>
                  <p:cNvSpPr/>
                  <p:nvPr/>
                </p:nvSpPr>
                <p:spPr>
                  <a:xfrm>
                    <a:off x="221675" y="570875"/>
                    <a:ext cx="8290500" cy="4443900"/>
                  </a:xfrm>
                  <a:prstGeom prst="rect">
                    <a:avLst/>
                  </a:prstGeom>
                  <a:solidFill>
                    <a:srgbClr val="B0DFD3"/>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0"/>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0"/>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0"/>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0"/>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0"/>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0"/>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0"/>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0"/>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0"/>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0"/>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0"/>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0"/>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0"/>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0"/>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0"/>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0"/>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0"/>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0"/>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0"/>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0"/>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6" name="Google Shape;406;p20"/>
                <p:cNvGrpSpPr/>
                <p:nvPr/>
              </p:nvGrpSpPr>
              <p:grpSpPr>
                <a:xfrm>
                  <a:off x="120150" y="657525"/>
                  <a:ext cx="290886" cy="4262400"/>
                  <a:chOff x="120150" y="657525"/>
                  <a:chExt cx="290886" cy="4262400"/>
                </a:xfrm>
              </p:grpSpPr>
              <p:sp>
                <p:nvSpPr>
                  <p:cNvPr id="407" name="Google Shape;407;p20"/>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0"/>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0"/>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0"/>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0"/>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0"/>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0"/>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0"/>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0"/>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0"/>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0"/>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0"/>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0"/>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0"/>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0"/>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0"/>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26" name="Google Shape;426;p20"/>
              <p:cNvGrpSpPr/>
              <p:nvPr/>
            </p:nvGrpSpPr>
            <p:grpSpPr>
              <a:xfrm>
                <a:off x="3889250" y="1207175"/>
                <a:ext cx="261300" cy="3484800"/>
                <a:chOff x="3889250" y="1207175"/>
                <a:chExt cx="261300" cy="3484800"/>
              </a:xfrm>
            </p:grpSpPr>
            <p:sp>
              <p:nvSpPr>
                <p:cNvPr id="427" name="Google Shape;427;p20"/>
                <p:cNvSpPr/>
                <p:nvPr/>
              </p:nvSpPr>
              <p:spPr>
                <a:xfrm>
                  <a:off x="3889250" y="12071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0"/>
                <p:cNvSpPr/>
                <p:nvPr/>
              </p:nvSpPr>
              <p:spPr>
                <a:xfrm>
                  <a:off x="3889250" y="17405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0"/>
                <p:cNvSpPr/>
                <p:nvPr/>
              </p:nvSpPr>
              <p:spPr>
                <a:xfrm>
                  <a:off x="3889250" y="22739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0"/>
                <p:cNvSpPr/>
                <p:nvPr/>
              </p:nvSpPr>
              <p:spPr>
                <a:xfrm>
                  <a:off x="3889250" y="28073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0"/>
                <p:cNvSpPr/>
                <p:nvPr/>
              </p:nvSpPr>
              <p:spPr>
                <a:xfrm>
                  <a:off x="3889250" y="33407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0"/>
                <p:cNvSpPr/>
                <p:nvPr/>
              </p:nvSpPr>
              <p:spPr>
                <a:xfrm>
                  <a:off x="3889250" y="38741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0"/>
                <p:cNvSpPr/>
                <p:nvPr/>
              </p:nvSpPr>
              <p:spPr>
                <a:xfrm>
                  <a:off x="3889250" y="44075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34" name="Google Shape;434;p20"/>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435" name="Google Shape;435;p20"/>
          <p:cNvGraphicFramePr/>
          <p:nvPr/>
        </p:nvGraphicFramePr>
        <p:xfrm>
          <a:off x="4244325" y="1037000"/>
          <a:ext cx="4097650" cy="3824590"/>
        </p:xfrm>
        <a:graphic>
          <a:graphicData uri="http://schemas.openxmlformats.org/drawingml/2006/table">
            <a:tbl>
              <a:tblPr firstRow="1" bandRow="1">
                <a:noFill/>
                <a:tableStyleId>{56854AC1-57A0-4DE5-BB2D-81204D9583AA}</a:tableStyleId>
              </a:tblPr>
              <a:tblGrid>
                <a:gridCol w="4097650"/>
              </a:tblGrid>
              <a:tr h="530750">
                <a:tc>
                  <a:txBody>
                    <a:bodyPr/>
                    <a:lstStyle/>
                    <a:p>
                      <a:pPr marL="0" lvl="0" indent="0" algn="l" rtl="0">
                        <a:spcBef>
                          <a:spcPts val="0"/>
                        </a:spcBef>
                        <a:spcAft>
                          <a:spcPts val="0"/>
                        </a:spcAft>
                        <a:buClr>
                          <a:schemeClr val="dk1"/>
                        </a:buClr>
                        <a:buSzPts val="1800"/>
                        <a:buFont typeface="Arial"/>
                        <a:buNone/>
                      </a:pPr>
                      <a:r>
                        <a:rPr lang="en" sz="1200">
                          <a:solidFill>
                            <a:schemeClr val="dk1"/>
                          </a:solidFill>
                          <a:latin typeface="ABeeZee"/>
                          <a:ea typeface="ABeeZee"/>
                          <a:cs typeface="ABeeZee"/>
                          <a:sym typeface="ABeeZee"/>
                        </a:rPr>
                        <a:t>Click on Math Makes Sense Text</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Go to page 233 and do questions 4 and 5 on paper.</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Copy and paste a picture of your work on the next slide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Watch the videos if you need help.</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bl>
          </a:graphicData>
        </a:graphic>
      </p:graphicFrame>
      <p:sp>
        <p:nvSpPr>
          <p:cNvPr id="436" name="Google Shape;436;p20"/>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437" name="Google Shape;437;p20">
            <a:hlinkClick r:id="rId4"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0">
            <a:hlinkClick r:id="rId5"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0">
            <a:hlinkClick r:id="rId6"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0">
            <a:hlinkClick r:id="rId7"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0">
            <a:hlinkClick r:id="rId8"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0">
            <a:hlinkClick r:id="rId9"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0"/>
          <p:cNvSpPr txBox="1">
            <a:spLocks noGrp="1"/>
          </p:cNvSpPr>
          <p:nvPr>
            <p:ph type="title"/>
          </p:nvPr>
        </p:nvSpPr>
        <p:spPr>
          <a:xfrm>
            <a:off x="544375"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8C0BE"/>
                </a:solidFill>
                <a:latin typeface="Barlow Condensed"/>
                <a:ea typeface="Barlow Condensed"/>
                <a:cs typeface="Barlow Condensed"/>
                <a:sym typeface="Barlow Condensed"/>
              </a:rPr>
              <a:t>Thursday</a:t>
            </a:r>
            <a:endParaRPr>
              <a:solidFill>
                <a:srgbClr val="B8C0BE"/>
              </a:solidFill>
              <a:latin typeface="Barlow Condensed"/>
              <a:ea typeface="Barlow Condensed"/>
              <a:cs typeface="Barlow Condensed"/>
              <a:sym typeface="Barlow Condensed"/>
            </a:endParaRPr>
          </a:p>
        </p:txBody>
      </p:sp>
      <p:sp>
        <p:nvSpPr>
          <p:cNvPr id="444" name="Google Shape;444;p20"/>
          <p:cNvSpPr/>
          <p:nvPr/>
        </p:nvSpPr>
        <p:spPr>
          <a:xfrm>
            <a:off x="633675" y="743575"/>
            <a:ext cx="1226727" cy="333374"/>
          </a:xfrm>
          <a:prstGeom prst="rect">
            <a:avLst/>
          </a:prstGeom>
        </p:spPr>
        <p:txBody>
          <a:bodyPr>
            <a:prstTxWarp prst="textPlain">
              <a:avLst/>
            </a:prstTxWarp>
          </a:bodyPr>
          <a:lstStyle/>
          <a:p>
            <a:pPr lvl="0" algn="ctr"/>
            <a:r>
              <a:rPr b="1" i="0">
                <a:ln w="9525" cap="flat" cmpd="sng">
                  <a:solidFill>
                    <a:srgbClr val="38761D"/>
                  </a:solidFill>
                  <a:prstDash val="solid"/>
                  <a:round/>
                  <a:headEnd type="none" w="sm" len="sm"/>
                  <a:tailEnd type="none" w="sm" len="sm"/>
                </a:ln>
                <a:solidFill>
                  <a:srgbClr val="25A582"/>
                </a:solidFill>
                <a:latin typeface="Barlow Condensed"/>
              </a:rPr>
              <a:t>Thursday</a:t>
            </a:r>
          </a:p>
        </p:txBody>
      </p:sp>
      <p:sp>
        <p:nvSpPr>
          <p:cNvPr id="445" name="Google Shape;445;p20"/>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46" name="Google Shape;446;p20">
            <a:hlinkClick r:id="rId10"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47" name="Google Shape;447;p20" descr="Math Makes Sense 6 WNCP: Morrow: 9780321498441: Books - Amazon.ca">
            <a:hlinkClick r:id="rId11"/>
          </p:cNvPr>
          <p:cNvPicPr preferRelativeResize="0"/>
          <p:nvPr/>
        </p:nvPicPr>
        <p:blipFill>
          <a:blip r:embed="rId12">
            <a:alphaModFix/>
          </a:blip>
          <a:stretch>
            <a:fillRect/>
          </a:stretch>
        </p:blipFill>
        <p:spPr>
          <a:xfrm>
            <a:off x="633675" y="1120950"/>
            <a:ext cx="1489800" cy="1961070"/>
          </a:xfrm>
          <a:prstGeom prst="rect">
            <a:avLst/>
          </a:prstGeom>
          <a:noFill/>
          <a:ln>
            <a:noFill/>
          </a:ln>
        </p:spPr>
      </p:pic>
      <p:pic>
        <p:nvPicPr>
          <p:cNvPr id="448" name="Google Shape;448;p20" title="dog run.webm">
            <a:hlinkClick r:id="rId13"/>
          </p:cNvPr>
          <p:cNvPicPr preferRelativeResize="0"/>
          <p:nvPr/>
        </p:nvPicPr>
        <p:blipFill>
          <a:blip r:embed="rId14">
            <a:alphaModFix/>
          </a:blip>
          <a:stretch>
            <a:fillRect/>
          </a:stretch>
        </p:blipFill>
        <p:spPr>
          <a:xfrm>
            <a:off x="417025" y="3500475"/>
            <a:ext cx="1719600" cy="1289700"/>
          </a:xfrm>
          <a:prstGeom prst="rect">
            <a:avLst/>
          </a:prstGeom>
          <a:noFill/>
          <a:ln>
            <a:noFill/>
          </a:ln>
        </p:spPr>
      </p:pic>
      <p:pic>
        <p:nvPicPr>
          <p:cNvPr id="449" name="Google Shape;449;p20" title="vegetable garden.webm">
            <a:hlinkClick r:id="rId15"/>
          </p:cNvPr>
          <p:cNvPicPr preferRelativeResize="0"/>
          <p:nvPr/>
        </p:nvPicPr>
        <p:blipFill>
          <a:blip r:embed="rId14">
            <a:alphaModFix/>
          </a:blip>
          <a:stretch>
            <a:fillRect/>
          </a:stretch>
        </p:blipFill>
        <p:spPr>
          <a:xfrm>
            <a:off x="2136625" y="3500480"/>
            <a:ext cx="1719600" cy="1289684"/>
          </a:xfrm>
          <a:prstGeom prst="rect">
            <a:avLst/>
          </a:prstGeom>
          <a:noFill/>
          <a:ln>
            <a:noFill/>
          </a:ln>
        </p:spPr>
      </p:pic>
      <p:sp>
        <p:nvSpPr>
          <p:cNvPr id="450" name="Google Shape;450;p20"/>
          <p:cNvSpPr txBox="1"/>
          <p:nvPr/>
        </p:nvSpPr>
        <p:spPr>
          <a:xfrm>
            <a:off x="589000" y="3196750"/>
            <a:ext cx="1089600" cy="18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Question 4</a:t>
            </a:r>
            <a:endParaRPr/>
          </a:p>
        </p:txBody>
      </p:sp>
      <p:sp>
        <p:nvSpPr>
          <p:cNvPr id="451" name="Google Shape;451;p20"/>
          <p:cNvSpPr txBox="1"/>
          <p:nvPr/>
        </p:nvSpPr>
        <p:spPr>
          <a:xfrm>
            <a:off x="2416663" y="3196750"/>
            <a:ext cx="1089600" cy="18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Question 5</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21"/>
          <p:cNvSpPr txBox="1">
            <a:spLocks noGrp="1"/>
          </p:cNvSpPr>
          <p:nvPr>
            <p:ph type="title"/>
          </p:nvPr>
        </p:nvSpPr>
        <p:spPr>
          <a:xfrm>
            <a:off x="4311600" y="445025"/>
            <a:ext cx="4520700" cy="5727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Page 233, Questions 4 &amp; 5</a:t>
            </a:r>
            <a:endParaRPr/>
          </a:p>
        </p:txBody>
      </p:sp>
      <p:sp>
        <p:nvSpPr>
          <p:cNvPr id="457" name="Google Shape;457;p21"/>
          <p:cNvSpPr txBox="1">
            <a:spLocks noGrp="1"/>
          </p:cNvSpPr>
          <p:nvPr>
            <p:ph type="body" idx="1"/>
          </p:nvPr>
        </p:nvSpPr>
        <p:spPr>
          <a:xfrm>
            <a:off x="311700" y="1152475"/>
            <a:ext cx="3999900" cy="3847800"/>
          </a:xfrm>
          <a:prstGeom prst="rect">
            <a:avLst/>
          </a:prstGeom>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               Paste a picture of your work for</a:t>
            </a:r>
            <a:endParaRPr/>
          </a:p>
          <a:p>
            <a:pPr marL="0" lvl="0" indent="0" algn="l" rtl="0">
              <a:spcBef>
                <a:spcPts val="1600"/>
              </a:spcBef>
              <a:spcAft>
                <a:spcPts val="1600"/>
              </a:spcAft>
              <a:buNone/>
            </a:pPr>
            <a:r>
              <a:rPr lang="en"/>
              <a:t>             question 4 here:</a:t>
            </a:r>
            <a:endParaRPr/>
          </a:p>
        </p:txBody>
      </p:sp>
      <p:sp>
        <p:nvSpPr>
          <p:cNvPr id="458" name="Google Shape;458;p21"/>
          <p:cNvSpPr txBox="1">
            <a:spLocks noGrp="1"/>
          </p:cNvSpPr>
          <p:nvPr>
            <p:ph type="body" idx="2"/>
          </p:nvPr>
        </p:nvSpPr>
        <p:spPr>
          <a:xfrm>
            <a:off x="4832400" y="1152475"/>
            <a:ext cx="3999900" cy="3847800"/>
          </a:xfrm>
          <a:prstGeom prst="rect">
            <a:avLst/>
          </a:prstGeom>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               Paste a picture of your work for</a:t>
            </a:r>
            <a:endParaRPr/>
          </a:p>
          <a:p>
            <a:pPr marL="0" lvl="0" indent="0" algn="l" rtl="0">
              <a:spcBef>
                <a:spcPts val="1600"/>
              </a:spcBef>
              <a:spcAft>
                <a:spcPts val="1600"/>
              </a:spcAft>
              <a:buClr>
                <a:schemeClr val="dk1"/>
              </a:buClr>
              <a:buSzPts val="1100"/>
              <a:buFont typeface="Arial"/>
              <a:buNone/>
            </a:pPr>
            <a:r>
              <a:rPr lang="en"/>
              <a:t>                question 5 here:</a:t>
            </a:r>
            <a:endParaRPr/>
          </a:p>
        </p:txBody>
      </p:sp>
      <p:sp>
        <p:nvSpPr>
          <p:cNvPr id="459" name="Google Shape;459;p21"/>
          <p:cNvSpPr/>
          <p:nvPr/>
        </p:nvSpPr>
        <p:spPr>
          <a:xfrm>
            <a:off x="311700" y="377689"/>
            <a:ext cx="1705879" cy="707376"/>
          </a:xfrm>
          <a:prstGeom prst="rect">
            <a:avLst/>
          </a:prstGeom>
        </p:spPr>
        <p:txBody>
          <a:bodyPr>
            <a:prstTxWarp prst="textPlain">
              <a:avLst/>
            </a:prstTxWarp>
          </a:bodyPr>
          <a:lstStyle/>
          <a:p>
            <a:pPr lvl="0" algn="ctr"/>
            <a:r>
              <a:rPr b="1" i="0">
                <a:ln w="9525" cap="flat" cmpd="sng">
                  <a:solidFill>
                    <a:srgbClr val="38761D"/>
                  </a:solidFill>
                  <a:prstDash val="solid"/>
                  <a:round/>
                  <a:headEnd type="none" w="sm" len="sm"/>
                  <a:tailEnd type="none" w="sm" len="sm"/>
                </a:ln>
                <a:solidFill>
                  <a:srgbClr val="25A582"/>
                </a:solidFill>
                <a:latin typeface="Barlow Condensed"/>
              </a:rPr>
              <a:t>Thursday</a:t>
            </a:r>
          </a:p>
        </p:txBody>
      </p:sp>
      <p:pic>
        <p:nvPicPr>
          <p:cNvPr id="460" name="Google Shape;460;p21" descr="710 cartoon illustration of hand with camera | Camera cartoon ..."/>
          <p:cNvPicPr preferRelativeResize="0"/>
          <p:nvPr/>
        </p:nvPicPr>
        <p:blipFill>
          <a:blip r:embed="rId3">
            <a:alphaModFix/>
          </a:blip>
          <a:stretch>
            <a:fillRect/>
          </a:stretch>
        </p:blipFill>
        <p:spPr>
          <a:xfrm>
            <a:off x="311700" y="1152475"/>
            <a:ext cx="707375" cy="707375"/>
          </a:xfrm>
          <a:prstGeom prst="rect">
            <a:avLst/>
          </a:prstGeom>
          <a:noFill/>
          <a:ln>
            <a:noFill/>
          </a:ln>
        </p:spPr>
      </p:pic>
      <p:pic>
        <p:nvPicPr>
          <p:cNvPr id="461" name="Google Shape;461;p21" descr="710 cartoon illustration of hand with camera | Camera cartoon ..."/>
          <p:cNvPicPr preferRelativeResize="0"/>
          <p:nvPr/>
        </p:nvPicPr>
        <p:blipFill>
          <a:blip r:embed="rId3">
            <a:alphaModFix/>
          </a:blip>
          <a:stretch>
            <a:fillRect/>
          </a:stretch>
        </p:blipFill>
        <p:spPr>
          <a:xfrm>
            <a:off x="4918575" y="1256800"/>
            <a:ext cx="707375" cy="7073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70E0D6"/>
      </a:accent1>
      <a:accent2>
        <a:srgbClr val="F6F10D"/>
      </a:accent2>
      <a:accent3>
        <a:srgbClr val="339C93"/>
      </a:accent3>
      <a:accent4>
        <a:srgbClr val="FCD9AC"/>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Macintosh PowerPoint</Application>
  <PresentationFormat>On-screen Show (16:9)</PresentationFormat>
  <Paragraphs>248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Roboto</vt:lpstr>
      <vt:lpstr>Barlow Condensed Medium</vt:lpstr>
      <vt:lpstr>Barlow Condensed</vt:lpstr>
      <vt:lpstr>ABeeZee</vt:lpstr>
      <vt:lpstr>Love Ya Like A Sister</vt:lpstr>
      <vt:lpstr>Simple Light</vt:lpstr>
      <vt:lpstr>PowerPoint Presentation</vt:lpstr>
      <vt:lpstr>Monday       </vt:lpstr>
      <vt:lpstr>PowerPoint Presentation</vt:lpstr>
      <vt:lpstr>Tuesday       </vt:lpstr>
      <vt:lpstr>PowerPoint Presentation</vt:lpstr>
      <vt:lpstr>Wednesday</vt:lpstr>
      <vt:lpstr>Page 233   questions 1,2 and 3</vt:lpstr>
      <vt:lpstr>Thursday</vt:lpstr>
      <vt:lpstr>Page 233, Questions 4 &amp; 5</vt:lpstr>
      <vt:lpstr>Friday</vt:lpstr>
      <vt:lpstr>PowerPoint Presentation</vt:lpstr>
      <vt:lpstr>Extras</vt:lpstr>
      <vt:lpstr>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Christopher Dawson</cp:lastModifiedBy>
  <cp:revision>1</cp:revision>
  <dcterms:modified xsi:type="dcterms:W3CDTF">2020-05-10T20:20:04Z</dcterms:modified>
</cp:coreProperties>
</file>