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2" d="100"/>
          <a:sy n="52" d="100"/>
        </p:scale>
        <p:origin x="-2696" y="-120"/>
      </p:cViewPr>
      <p:guideLst>
        <p:guide orient="horz" pos="3168"/>
        <p:guide pos="244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268788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284f75155_0_35: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284f7515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f7a49e5ee_0_14: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f7a49e5e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2f297df64_0_15: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2f297df6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7284f75155_0_54: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7284f7515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2aab29fb4_0_46: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2aab29fb4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284f75155_0_85: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284f7515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284f75155_0_92: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284f7515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f7a49e5ee_0_7: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f7a49e5e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2f297df64_0_23: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2f297df6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284f75155_0_77: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284f751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d33c50093_0_2: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d33c5009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2aab29fb4_0_61: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2aab29fb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284f75155_0_69: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284f7515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7f7a49e5ee_0_0: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7f7a49e5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284f75155_2_24: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284f75155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284f75155_2_1: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7284f75155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284f75155_2_32: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284f75155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7284f7feeb_4_0: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7284f7fee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2aab29fb4_0_19: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2aab29fb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284f75155_0_9: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284f7515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d6923b3de_0_2: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d6923b3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f7a49e5ee_0_21: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f7a49e5e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2f297df64_0_0: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2f297df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284f75155_0_27: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284f7515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aab29fb4_0_8: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aab29fb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6.png"/><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edwin.app/reader/14189" TargetMode="External"/><Relationship Id="rId4" Type="http://schemas.openxmlformats.org/officeDocument/2006/relationships/image" Target="../media/image2.png"/><Relationship Id="rId5" Type="http://schemas.openxmlformats.org/officeDocument/2006/relationships/hyperlink" Target="http://www.youtube.com/watch?v=R8YKuGJ0plI" TargetMode="External"/><Relationship Id="rId6" Type="http://schemas.openxmlformats.org/officeDocument/2006/relationships/image" Target="../media/image15.jpg"/><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edwin.app/reader/14185" TargetMode="External"/><Relationship Id="rId4" Type="http://schemas.openxmlformats.org/officeDocument/2006/relationships/image" Target="../media/image2.png"/><Relationship Id="rId5" Type="http://schemas.openxmlformats.org/officeDocument/2006/relationships/hyperlink" Target="http://www.youtube.com/watch?v=S1jVm25oP3U" TargetMode="External"/><Relationship Id="rId6" Type="http://schemas.openxmlformats.org/officeDocument/2006/relationships/image" Target="../media/image19.jpg"/><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apps.mathlearningcenter.org/pattern-shapes/" TargetMode="External"/><Relationship Id="rId4" Type="http://schemas.openxmlformats.org/officeDocument/2006/relationships/hyperlink" Target="https://edwin.app/reader/14188" TargetMode="External"/><Relationship Id="rId5" Type="http://schemas.openxmlformats.org/officeDocument/2006/relationships/image" Target="../media/image2.png"/><Relationship Id="rId6" Type="http://schemas.openxmlformats.org/officeDocument/2006/relationships/hyperlink" Target="http://www.youtube.com/watch?v=x5ltDNwILSM" TargetMode="External"/><Relationship Id="rId7" Type="http://schemas.openxmlformats.org/officeDocument/2006/relationships/image" Target="../media/image3.jp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msciezki.weebly.com/uploads/3/9/0/3/39037105/fractions_ratios_percentages.pdf" TargetMode="External"/><Relationship Id="rId4" Type="http://schemas.openxmlformats.org/officeDocument/2006/relationships/image" Target="../media/image8.png"/><Relationship Id="rId5" Type="http://schemas.openxmlformats.org/officeDocument/2006/relationships/hyperlink" Target="https://www.youtube.com/watch?v=NWRtnw3YIsw" TargetMode="External"/><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0.png"/><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s://edwin.app/reader/14190" TargetMode="External"/><Relationship Id="rId4" Type="http://schemas.openxmlformats.org/officeDocument/2006/relationships/image" Target="../media/image2.png"/><Relationship Id="rId5" Type="http://schemas.openxmlformats.org/officeDocument/2006/relationships/hyperlink" Target="http://www.youtube.com/watch?v=17IgK9b6P2M" TargetMode="External"/><Relationship Id="rId6" Type="http://schemas.openxmlformats.org/officeDocument/2006/relationships/image" Target="../media/image21.jpg"/><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3.png"/><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msciezki.weebly.com/uploads/3/9/0/3/39037105/fractions_ratios_percentages.pdf" TargetMode="External"/><Relationship Id="rId5" Type="http://schemas.openxmlformats.org/officeDocument/2006/relationships/image" Target="../media/image8.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edwin.app/reader/14183" TargetMode="External"/><Relationship Id="rId4" Type="http://schemas.openxmlformats.org/officeDocument/2006/relationships/image" Target="../media/image2.png"/><Relationship Id="rId5" Type="http://schemas.openxmlformats.org/officeDocument/2006/relationships/hyperlink" Target="http://www.youtube.com/watch?v=AiNF3RTZYoA" TargetMode="External"/><Relationship Id="rId6" Type="http://schemas.openxmlformats.org/officeDocument/2006/relationships/image" Target="../media/image10.jp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186100" y="2314352"/>
            <a:ext cx="7242600" cy="106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Grade 6 - SHJH - Week 2</a:t>
            </a:r>
            <a:endParaRPr sz="4800">
              <a:latin typeface="PT Sans Narrow"/>
              <a:ea typeface="PT Sans Narrow"/>
              <a:cs typeface="PT Sans Narrow"/>
              <a:sym typeface="PT Sans Narrow"/>
            </a:endParaRPr>
          </a:p>
        </p:txBody>
      </p:sp>
      <p:sp>
        <p:nvSpPr>
          <p:cNvPr id="55" name="Google Shape;55;p13"/>
          <p:cNvSpPr/>
          <p:nvPr/>
        </p:nvSpPr>
        <p:spPr>
          <a:xfrm>
            <a:off x="274075" y="592375"/>
            <a:ext cx="7066677" cy="136725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4A86E8"/>
                </a:solidFill>
                <a:latin typeface="Oswald"/>
              </a:rPr>
              <a:t>Fractions Unit</a:t>
            </a:r>
          </a:p>
        </p:txBody>
      </p:sp>
      <p:sp>
        <p:nvSpPr>
          <p:cNvPr id="56" name="Google Shape;56;p13"/>
          <p:cNvSpPr txBox="1"/>
          <p:nvPr/>
        </p:nvSpPr>
        <p:spPr>
          <a:xfrm>
            <a:off x="726300" y="6725150"/>
            <a:ext cx="6317400" cy="2875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PT Sans Narrow"/>
                <a:ea typeface="PT Sans Narrow"/>
                <a:cs typeface="PT Sans Narrow"/>
                <a:sym typeface="PT Sans Narrow"/>
              </a:rPr>
              <a:t>Learning Goals:  </a:t>
            </a:r>
            <a:r>
              <a:rPr lang="en" sz="2400" i="1">
                <a:latin typeface="PT Sans Narrow"/>
                <a:ea typeface="PT Sans Narrow"/>
                <a:cs typeface="PT Sans Narrow"/>
                <a:sym typeface="PT Sans Narrow"/>
              </a:rPr>
              <a:t>I can …</a:t>
            </a:r>
            <a:endParaRPr sz="2400" i="1">
              <a:latin typeface="PT Sans Narrow"/>
              <a:ea typeface="PT Sans Narrow"/>
              <a:cs typeface="PT Sans Narrow"/>
              <a:sym typeface="PT Sans Narrow"/>
            </a:endParaRPr>
          </a:p>
          <a:p>
            <a:pPr marL="0" lvl="0" indent="0" algn="l" rtl="0">
              <a:spcBef>
                <a:spcPts val="0"/>
              </a:spcBef>
              <a:spcAft>
                <a:spcPts val="0"/>
              </a:spcAft>
              <a:buNone/>
            </a:pPr>
            <a:endParaRPr sz="2400" i="1">
              <a:latin typeface="PT Sans Narrow"/>
              <a:ea typeface="PT Sans Narrow"/>
              <a:cs typeface="PT Sans Narrow"/>
              <a:sym typeface="PT Sans Narrow"/>
            </a:endParaRPr>
          </a:p>
          <a:p>
            <a:pPr marL="457200" lvl="0" indent="-342900" algn="l" rtl="0">
              <a:spcBef>
                <a:spcPts val="0"/>
              </a:spcBef>
              <a:spcAft>
                <a:spcPts val="0"/>
              </a:spcAft>
              <a:buSzPts val="1800"/>
              <a:buFont typeface="PT Sans Narrow"/>
              <a:buChar char="●"/>
            </a:pPr>
            <a:r>
              <a:rPr lang="en" sz="1800">
                <a:latin typeface="PT Sans Narrow"/>
                <a:ea typeface="PT Sans Narrow"/>
                <a:cs typeface="PT Sans Narrow"/>
                <a:sym typeface="PT Sans Narrow"/>
              </a:rPr>
              <a:t>Represent a mixed number using picture and symbolic form</a:t>
            </a:r>
            <a:endParaRPr sz="1800">
              <a:latin typeface="PT Sans Narrow"/>
              <a:ea typeface="PT Sans Narrow"/>
              <a:cs typeface="PT Sans Narrow"/>
              <a:sym typeface="PT Sans Narrow"/>
            </a:endParaRPr>
          </a:p>
          <a:p>
            <a:pPr marL="457200" lvl="0" indent="0" algn="l" rtl="0">
              <a:spcBef>
                <a:spcPts val="0"/>
              </a:spcBef>
              <a:spcAft>
                <a:spcPts val="0"/>
              </a:spcAft>
              <a:buNone/>
            </a:pPr>
            <a:endParaRPr sz="1800">
              <a:latin typeface="PT Sans Narrow"/>
              <a:ea typeface="PT Sans Narrow"/>
              <a:cs typeface="PT Sans Narrow"/>
              <a:sym typeface="PT Sans Narrow"/>
            </a:endParaRPr>
          </a:p>
          <a:p>
            <a:pPr marL="457200" lvl="0" indent="-342900" algn="l" rtl="0">
              <a:spcBef>
                <a:spcPts val="0"/>
              </a:spcBef>
              <a:spcAft>
                <a:spcPts val="0"/>
              </a:spcAft>
              <a:buSzPts val="1800"/>
              <a:buFont typeface="PT Sans Narrow"/>
              <a:buChar char="●"/>
            </a:pPr>
            <a:r>
              <a:rPr lang="en" sz="1800">
                <a:latin typeface="PT Sans Narrow"/>
                <a:ea typeface="PT Sans Narrow"/>
                <a:cs typeface="PT Sans Narrow"/>
                <a:sym typeface="PT Sans Narrow"/>
              </a:rPr>
              <a:t>Represent an improper fraction using picture and symbolic form</a:t>
            </a:r>
            <a:endParaRPr sz="1800">
              <a:latin typeface="PT Sans Narrow"/>
              <a:ea typeface="PT Sans Narrow"/>
              <a:cs typeface="PT Sans Narrow"/>
              <a:sym typeface="PT Sans Narrow"/>
            </a:endParaRPr>
          </a:p>
          <a:p>
            <a:pPr marL="457200" lvl="0" indent="0" algn="l" rtl="0">
              <a:spcBef>
                <a:spcPts val="0"/>
              </a:spcBef>
              <a:spcAft>
                <a:spcPts val="0"/>
              </a:spcAft>
              <a:buNone/>
            </a:pPr>
            <a:endParaRPr sz="1800">
              <a:latin typeface="PT Sans Narrow"/>
              <a:ea typeface="PT Sans Narrow"/>
              <a:cs typeface="PT Sans Narrow"/>
              <a:sym typeface="PT Sans Narrow"/>
            </a:endParaRPr>
          </a:p>
          <a:p>
            <a:pPr marL="457200" lvl="0" indent="-342900" algn="l" rtl="0">
              <a:spcBef>
                <a:spcPts val="0"/>
              </a:spcBef>
              <a:spcAft>
                <a:spcPts val="0"/>
              </a:spcAft>
              <a:buSzPts val="1800"/>
              <a:buFont typeface="PT Sans Narrow"/>
              <a:buChar char="●"/>
            </a:pPr>
            <a:r>
              <a:rPr lang="en" sz="1800">
                <a:latin typeface="PT Sans Narrow"/>
                <a:ea typeface="PT Sans Narrow"/>
                <a:cs typeface="PT Sans Narrow"/>
                <a:sym typeface="PT Sans Narrow"/>
              </a:rPr>
              <a:t>Place fractions (including improper and mixed number) on a number line and explain how I figured out where to put them</a:t>
            </a:r>
            <a:endParaRPr sz="1800">
              <a:latin typeface="PT Sans Narrow"/>
              <a:ea typeface="PT Sans Narrow"/>
              <a:cs typeface="PT Sans Narrow"/>
              <a:sym typeface="PT Sans Narrow"/>
            </a:endParaRPr>
          </a:p>
        </p:txBody>
      </p:sp>
      <p:pic>
        <p:nvPicPr>
          <p:cNvPr id="57" name="Google Shape;57;p13"/>
          <p:cNvPicPr preferRelativeResize="0"/>
          <p:nvPr/>
        </p:nvPicPr>
        <p:blipFill>
          <a:blip r:embed="rId3">
            <a:alphaModFix/>
          </a:blip>
          <a:stretch>
            <a:fillRect/>
          </a:stretch>
        </p:blipFill>
        <p:spPr>
          <a:xfrm>
            <a:off x="2386525" y="3737975"/>
            <a:ext cx="2903050" cy="2180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47"/>
        <p:cNvGrpSpPr/>
        <p:nvPr/>
      </p:nvGrpSpPr>
      <p:grpSpPr>
        <a:xfrm>
          <a:off x="0" y="0"/>
          <a:ext cx="0" cy="0"/>
          <a:chOff x="0" y="0"/>
          <a:chExt cx="0" cy="0"/>
        </a:xfrm>
      </p:grpSpPr>
      <p:sp>
        <p:nvSpPr>
          <p:cNvPr id="148" name="Google Shape;148;p22"/>
          <p:cNvSpPr txBox="1"/>
          <p:nvPr/>
        </p:nvSpPr>
        <p:spPr>
          <a:xfrm>
            <a:off x="255600" y="456554"/>
            <a:ext cx="7261200" cy="955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Explain - Tuesday</a:t>
            </a:r>
            <a:endParaRPr sz="4800">
              <a:latin typeface="PT Sans Narrow"/>
              <a:ea typeface="PT Sans Narrow"/>
              <a:cs typeface="PT Sans Narrow"/>
              <a:sym typeface="PT Sans Narrow"/>
            </a:endParaRPr>
          </a:p>
        </p:txBody>
      </p:sp>
      <p:sp>
        <p:nvSpPr>
          <p:cNvPr id="149" name="Google Shape;149;p22"/>
          <p:cNvSpPr txBox="1"/>
          <p:nvPr/>
        </p:nvSpPr>
        <p:spPr>
          <a:xfrm>
            <a:off x="570750" y="4382125"/>
            <a:ext cx="6630900" cy="4149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Answer the question above either on your own paper or on your Edwin’s Chrome Canvas. Email a quick video to me (create a screencast if you’re using Canvas) showing me what you think the answer is and why.</a:t>
            </a: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Or, you can explain your work to me using this Flipgrid link </a:t>
            </a:r>
            <a:r>
              <a:rPr lang="en" sz="2400">
                <a:solidFill>
                  <a:srgbClr val="FF0000"/>
                </a:solidFill>
                <a:latin typeface="PT Sans Narrow"/>
                <a:ea typeface="PT Sans Narrow"/>
                <a:cs typeface="PT Sans Narrow"/>
                <a:sym typeface="PT Sans Narrow"/>
              </a:rPr>
              <a:t>(add link!)</a:t>
            </a:r>
            <a:endParaRPr sz="2400">
              <a:solidFill>
                <a:srgbClr val="FF0000"/>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150" name="Google Shape;150;p22"/>
          <p:cNvPicPr preferRelativeResize="0"/>
          <p:nvPr/>
        </p:nvPicPr>
        <p:blipFill>
          <a:blip r:embed="rId3">
            <a:alphaModFix/>
          </a:blip>
          <a:stretch>
            <a:fillRect/>
          </a:stretch>
        </p:blipFill>
        <p:spPr>
          <a:xfrm>
            <a:off x="255600" y="1564450"/>
            <a:ext cx="7261199" cy="2241100"/>
          </a:xfrm>
          <a:prstGeom prst="rect">
            <a:avLst/>
          </a:prstGeom>
          <a:noFill/>
          <a:ln>
            <a:noFill/>
          </a:ln>
        </p:spPr>
      </p:pic>
      <p:pic>
        <p:nvPicPr>
          <p:cNvPr id="151" name="Google Shape;151;p22"/>
          <p:cNvPicPr preferRelativeResize="0"/>
          <p:nvPr/>
        </p:nvPicPr>
        <p:blipFill>
          <a:blip r:embed="rId4">
            <a:alphaModFix/>
          </a:blip>
          <a:stretch>
            <a:fillRect/>
          </a:stretch>
        </p:blipFill>
        <p:spPr>
          <a:xfrm rot="-418631">
            <a:off x="6184175" y="3731850"/>
            <a:ext cx="1504950" cy="1462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55"/>
        <p:cNvGrpSpPr/>
        <p:nvPr/>
      </p:nvGrpSpPr>
      <p:grpSpPr>
        <a:xfrm>
          <a:off x="0" y="0"/>
          <a:ext cx="0" cy="0"/>
          <a:chOff x="0" y="0"/>
          <a:chExt cx="0" cy="0"/>
        </a:xfrm>
      </p:grpSpPr>
      <p:sp>
        <p:nvSpPr>
          <p:cNvPr id="156" name="Google Shape;156;p23"/>
          <p:cNvSpPr txBox="1"/>
          <p:nvPr/>
        </p:nvSpPr>
        <p:spPr>
          <a:xfrm>
            <a:off x="255600" y="266055"/>
            <a:ext cx="7261200" cy="9012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Extend - Tuesday</a:t>
            </a:r>
            <a:endParaRPr sz="4800">
              <a:latin typeface="PT Sans Narrow"/>
              <a:ea typeface="PT Sans Narrow"/>
              <a:cs typeface="PT Sans Narrow"/>
              <a:sym typeface="PT Sans Narrow"/>
            </a:endParaRPr>
          </a:p>
        </p:txBody>
      </p:sp>
      <p:sp>
        <p:nvSpPr>
          <p:cNvPr id="157" name="Google Shape;157;p23"/>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158" name="Google Shape;158;p23"/>
          <p:cNvSpPr txBox="1"/>
          <p:nvPr/>
        </p:nvSpPr>
        <p:spPr>
          <a:xfrm>
            <a:off x="255600" y="1515450"/>
            <a:ext cx="7359300" cy="8200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If you’ve finished early or would like more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practice, check out some of these extension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activites:</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159" name="Google Shape;159;p23"/>
          <p:cNvPicPr preferRelativeResize="0"/>
          <p:nvPr/>
        </p:nvPicPr>
        <p:blipFill>
          <a:blip r:embed="rId3">
            <a:alphaModFix/>
          </a:blip>
          <a:stretch>
            <a:fillRect/>
          </a:stretch>
        </p:blipFill>
        <p:spPr>
          <a:xfrm>
            <a:off x="520725" y="1759700"/>
            <a:ext cx="1573400" cy="1573400"/>
          </a:xfrm>
          <a:prstGeom prst="rect">
            <a:avLst/>
          </a:prstGeom>
          <a:noFill/>
          <a:ln>
            <a:noFill/>
          </a:ln>
        </p:spPr>
      </p:pic>
      <p:pic>
        <p:nvPicPr>
          <p:cNvPr id="160" name="Google Shape;160;p23"/>
          <p:cNvPicPr preferRelativeResize="0"/>
          <p:nvPr/>
        </p:nvPicPr>
        <p:blipFill>
          <a:blip r:embed="rId4">
            <a:alphaModFix/>
          </a:blip>
          <a:stretch>
            <a:fillRect/>
          </a:stretch>
        </p:blipFill>
        <p:spPr>
          <a:xfrm>
            <a:off x="3052738" y="4269038"/>
            <a:ext cx="4238625" cy="5172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24"/>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166" name="Google Shape;166;p24"/>
          <p:cNvSpPr/>
          <p:nvPr/>
        </p:nvSpPr>
        <p:spPr>
          <a:xfrm>
            <a:off x="6283700" y="0"/>
            <a:ext cx="1362900" cy="434400"/>
          </a:xfrm>
          <a:prstGeom prst="flowChartPunchedTape">
            <a:avLst/>
          </a:prstGeom>
          <a:solidFill>
            <a:srgbClr val="6FA8DC"/>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latin typeface="PT Sans Narrow"/>
                <a:ea typeface="PT Sans Narrow"/>
                <a:cs typeface="PT Sans Narrow"/>
                <a:sym typeface="PT Sans Narrow"/>
              </a:rPr>
              <a:t>   Extend</a:t>
            </a:r>
            <a:endParaRPr/>
          </a:p>
        </p:txBody>
      </p:sp>
      <p:sp>
        <p:nvSpPr>
          <p:cNvPr id="167" name="Google Shape;167;p24"/>
          <p:cNvSpPr txBox="1"/>
          <p:nvPr/>
        </p:nvSpPr>
        <p:spPr>
          <a:xfrm>
            <a:off x="1507400" y="8102100"/>
            <a:ext cx="452100" cy="4932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168" name="Google Shape;168;p24"/>
          <p:cNvSpPr txBox="1"/>
          <p:nvPr/>
        </p:nvSpPr>
        <p:spPr>
          <a:xfrm>
            <a:off x="3112400" y="8900100"/>
            <a:ext cx="452100" cy="4932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169" name="Google Shape;169;p24"/>
          <p:cNvSpPr txBox="1"/>
          <p:nvPr/>
        </p:nvSpPr>
        <p:spPr>
          <a:xfrm>
            <a:off x="4785875" y="8900100"/>
            <a:ext cx="452100" cy="4932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170" name="Google Shape;170;p24"/>
          <p:cNvSpPr txBox="1"/>
          <p:nvPr/>
        </p:nvSpPr>
        <p:spPr>
          <a:xfrm>
            <a:off x="6459350" y="8900100"/>
            <a:ext cx="452100" cy="4932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171" name="Google Shape;171;p24"/>
          <p:cNvSpPr txBox="1"/>
          <p:nvPr/>
        </p:nvSpPr>
        <p:spPr>
          <a:xfrm>
            <a:off x="3117350" y="8102100"/>
            <a:ext cx="452100" cy="4932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172" name="Google Shape;172;p24"/>
          <p:cNvSpPr txBox="1"/>
          <p:nvPr/>
        </p:nvSpPr>
        <p:spPr>
          <a:xfrm>
            <a:off x="4900475" y="8102100"/>
            <a:ext cx="452100" cy="4932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173" name="Google Shape;173;p24"/>
          <p:cNvSpPr txBox="1"/>
          <p:nvPr/>
        </p:nvSpPr>
        <p:spPr>
          <a:xfrm>
            <a:off x="6601375" y="8102100"/>
            <a:ext cx="452100" cy="4932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
        <p:nvSpPr>
          <p:cNvPr id="174" name="Google Shape;174;p24"/>
          <p:cNvSpPr txBox="1"/>
          <p:nvPr/>
        </p:nvSpPr>
        <p:spPr>
          <a:xfrm>
            <a:off x="1384100" y="8900100"/>
            <a:ext cx="452100" cy="4932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78"/>
        <p:cNvGrpSpPr/>
        <p:nvPr/>
      </p:nvGrpSpPr>
      <p:grpSpPr>
        <a:xfrm>
          <a:off x="0" y="0"/>
          <a:ext cx="0" cy="0"/>
          <a:chOff x="0" y="0"/>
          <a:chExt cx="0" cy="0"/>
        </a:xfrm>
      </p:grpSpPr>
      <p:sp>
        <p:nvSpPr>
          <p:cNvPr id="179" name="Google Shape;179;p25"/>
          <p:cNvSpPr txBox="1"/>
          <p:nvPr/>
        </p:nvSpPr>
        <p:spPr>
          <a:xfrm>
            <a:off x="255600" y="285104"/>
            <a:ext cx="7261200" cy="955500"/>
          </a:xfrm>
          <a:prstGeom prst="rect">
            <a:avLst/>
          </a:prstGeom>
          <a:solidFill>
            <a:srgbClr val="A64D7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Engage - Wednesday</a:t>
            </a:r>
            <a:endParaRPr sz="4800">
              <a:latin typeface="PT Sans Narrow"/>
              <a:ea typeface="PT Sans Narrow"/>
              <a:cs typeface="PT Sans Narrow"/>
              <a:sym typeface="PT Sans Narrow"/>
            </a:endParaRPr>
          </a:p>
        </p:txBody>
      </p:sp>
      <p:sp>
        <p:nvSpPr>
          <p:cNvPr id="180" name="Google Shape;180;p25"/>
          <p:cNvSpPr txBox="1"/>
          <p:nvPr/>
        </p:nvSpPr>
        <p:spPr>
          <a:xfrm>
            <a:off x="4348175" y="5688975"/>
            <a:ext cx="3163800" cy="3168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PT Sans Narrow"/>
                <a:ea typeface="PT Sans Narrow"/>
                <a:cs typeface="PT Sans Narrow"/>
                <a:sym typeface="PT Sans Narrow"/>
              </a:rPr>
              <a:t>Click on the Edwin logo to take you to a video that shows you more about comparing improper fractions and mixed numbers.</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
        <p:nvSpPr>
          <p:cNvPr id="181" name="Google Shape;181;p25"/>
          <p:cNvSpPr txBox="1"/>
          <p:nvPr/>
        </p:nvSpPr>
        <p:spPr>
          <a:xfrm>
            <a:off x="4348175" y="2014025"/>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Watch the video to learn more about mixed numbers and improper fractions.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182" name="Google Shape;182;p25">
            <a:hlinkClick r:id="rId3"/>
          </p:cNvPr>
          <p:cNvPicPr preferRelativeResize="0"/>
          <p:nvPr/>
        </p:nvPicPr>
        <p:blipFill rotWithShape="1">
          <a:blip r:embed="rId4">
            <a:alphaModFix/>
          </a:blip>
          <a:srcRect t="8240" b="-8240"/>
          <a:stretch/>
        </p:blipFill>
        <p:spPr>
          <a:xfrm>
            <a:off x="251560" y="5688975"/>
            <a:ext cx="3884640" cy="1618600"/>
          </a:xfrm>
          <a:prstGeom prst="rect">
            <a:avLst/>
          </a:prstGeom>
          <a:noFill/>
          <a:ln>
            <a:noFill/>
          </a:ln>
        </p:spPr>
      </p:pic>
      <p:pic>
        <p:nvPicPr>
          <p:cNvPr id="183" name="Google Shape;183;p25" descr="Worked examples comparing improper fractions and mixed numbers&#10;&#10;Practice this lesson yourself on KhanAcademy.org right now: https://www.khanacademy.org/math/pre-algebra/fractions-pre-alg/mixed-numbers-pre-alg/e/converting_mixed_numbers_and_improper_fractions?utm_source=YT&amp;utm_medium=Desc&amp;utm_campaign=PreAlgebra&#10;&#10;Watch the next lesson: https://www.khanacademy.org/math/pre-algebra/fractions-pre-alg/mixed-numbers-pre-alg/v/mixed-numbers-and-improper-fractions?utm_source=YT&amp;utm_medium=Desc&amp;utm_campaign=PreAlgebra&#10;&#10;Missed the previous lesson? &#10;https://www.khanacademy.org/math/pre-algebra/fractions-pre-alg/mult-fracs-word-probs-pre-alg/v/multiplying-fractions-word-problem-5?utm_source=YT&amp;utm_medium=Desc&amp;utm_campaign=PreAlgebra&#10;&#10;Pre-Algebra on Khan Academy: No way, this isn't your run of the mill arithmetic. This is Pre-algebra. You're about to play with the professionals. Think of pre-algebra as a runway. You're the airplane and algebra is your sunny vacation destination. Without the runway you're not going anywhere. Seriously, the foundation for all higher mathematics is laid with many of the concepts that we will introduce to you here: negative numbers, absolute value, factors, multiples, decimals, and fractions to name a few. So buckle up and move your seat into the upright position. We're about to take off!&#10;&#10;About Khan Academy: Khan Academy offers practice exercises, instructional videos, and a personalized learning dashboard that empower learners to study at their own pace in and outside of the classroom. We tackle math, science, computer programming, history, art history, economics, and more. Our math missions guide learners from kindergarten to calculus using state-of-the-art, adaptive technology that identifies strengths and learning gaps. We've also partnered with institutions like NASA, The Museum of Modern Art, The California Academy of Sciences, and MIT to offer specialized content.&#10;&#10;For free. For everyone. Forever. #YouCanLearnAnything&#10;&#10;Subscribe to KhanAcademy’s Pre-Algebra channel:: https://www.youtube.com/channel/UCIMlYkATtXOFswVoCZN7nAA?sub_confirmation=1&#10;Subscribe to KhanAcademy: https://www.youtube.com/subscription_center?add_user=khanacademy" title="Comparing improper fractions and mixed numbers | Fractions | Pre-Algebra | Khan Academy">
            <a:hlinkClick r:id="rId5"/>
          </p:cNvPr>
          <p:cNvPicPr preferRelativeResize="0"/>
          <p:nvPr/>
        </p:nvPicPr>
        <p:blipFill>
          <a:blip r:embed="rId6">
            <a:alphaModFix/>
          </a:blip>
          <a:stretch>
            <a:fillRect/>
          </a:stretch>
        </p:blipFill>
        <p:spPr>
          <a:xfrm>
            <a:off x="172188" y="2001067"/>
            <a:ext cx="4043375" cy="30325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87"/>
        <p:cNvGrpSpPr/>
        <p:nvPr/>
      </p:nvGrpSpPr>
      <p:grpSpPr>
        <a:xfrm>
          <a:off x="0" y="0"/>
          <a:ext cx="0" cy="0"/>
          <a:chOff x="0" y="0"/>
          <a:chExt cx="0" cy="0"/>
        </a:xfrm>
      </p:grpSpPr>
      <p:sp>
        <p:nvSpPr>
          <p:cNvPr id="188" name="Google Shape;188;p26"/>
          <p:cNvSpPr txBox="1"/>
          <p:nvPr/>
        </p:nvSpPr>
        <p:spPr>
          <a:xfrm>
            <a:off x="255600" y="456554"/>
            <a:ext cx="7261200" cy="955500"/>
          </a:xfrm>
          <a:prstGeom prst="rect">
            <a:avLst/>
          </a:prstGeom>
          <a:solidFill>
            <a:srgbClr val="A64D7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Explore - Wednesday</a:t>
            </a:r>
            <a:endParaRPr sz="4800">
              <a:latin typeface="PT Sans Narrow"/>
              <a:ea typeface="PT Sans Narrow"/>
              <a:cs typeface="PT Sans Narrow"/>
              <a:sym typeface="PT Sans Narrow"/>
            </a:endParaRPr>
          </a:p>
        </p:txBody>
      </p:sp>
      <p:sp>
        <p:nvSpPr>
          <p:cNvPr id="189" name="Google Shape;189;p26"/>
          <p:cNvSpPr txBox="1"/>
          <p:nvPr/>
        </p:nvSpPr>
        <p:spPr>
          <a:xfrm>
            <a:off x="1726650" y="1713850"/>
            <a:ext cx="3973800" cy="33534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000">
              <a:latin typeface="PT Sans Narrow"/>
              <a:ea typeface="PT Sans Narrow"/>
              <a:cs typeface="PT Sans Narrow"/>
              <a:sym typeface="PT Sans Narrow"/>
            </a:endParaRPr>
          </a:p>
          <a:p>
            <a:pPr marL="0" lvl="0" indent="0" algn="l" rtl="0">
              <a:spcBef>
                <a:spcPts val="0"/>
              </a:spcBef>
              <a:spcAft>
                <a:spcPts val="0"/>
              </a:spcAft>
              <a:buNone/>
            </a:pPr>
            <a:r>
              <a:rPr lang="en" sz="2000">
                <a:latin typeface="PT Sans Narrow"/>
                <a:ea typeface="PT Sans Narrow"/>
                <a:cs typeface="PT Sans Narrow"/>
                <a:sym typeface="PT Sans Narrow"/>
              </a:rPr>
              <a:t>Try to solve the word problem below on your own paper. When you think you’ve found the right answer, take a picture of your work and insert this picture on the next slide. Remember to include a picture and summary sentence.</a:t>
            </a:r>
            <a:endParaRPr sz="20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
        <p:nvSpPr>
          <p:cNvPr id="190" name="Google Shape;190;p26"/>
          <p:cNvSpPr txBox="1"/>
          <p:nvPr/>
        </p:nvSpPr>
        <p:spPr>
          <a:xfrm>
            <a:off x="519100" y="5519525"/>
            <a:ext cx="6630900" cy="4149600"/>
          </a:xfrm>
          <a:prstGeom prst="rect">
            <a:avLst/>
          </a:prstGeom>
          <a:solidFill>
            <a:srgbClr val="EFEFEF"/>
          </a:solid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solidFill>
                  <a:srgbClr val="0B5394"/>
                </a:solidFill>
                <a:latin typeface="Average"/>
                <a:ea typeface="Average"/>
                <a:cs typeface="Average"/>
                <a:sym typeface="Average"/>
              </a:rPr>
              <a:t>Four friends were at a party. Prince said he ate 5/3 of pizza while David stated he ate 5/4 of pizza. Mackenzie said that David ate more pizza than Prince. Is Mackenzie correct? Explain your thinking with pictures, numbers and words. </a:t>
            </a:r>
            <a:endParaRPr sz="2400">
              <a:solidFill>
                <a:srgbClr val="0B5394"/>
              </a:solidFill>
              <a:latin typeface="PT Sans Narrow"/>
              <a:ea typeface="PT Sans Narrow"/>
              <a:cs typeface="PT Sans Narrow"/>
              <a:sym typeface="PT Sans Narrow"/>
            </a:endParaRPr>
          </a:p>
          <a:p>
            <a:pPr marL="457200" lvl="0" indent="0" algn="l" rtl="0">
              <a:spcBef>
                <a:spcPts val="160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94"/>
        <p:cNvGrpSpPr/>
        <p:nvPr/>
      </p:nvGrpSpPr>
      <p:grpSpPr>
        <a:xfrm>
          <a:off x="0" y="0"/>
          <a:ext cx="0" cy="0"/>
          <a:chOff x="0" y="0"/>
          <a:chExt cx="0" cy="0"/>
        </a:xfrm>
      </p:grpSpPr>
      <p:sp>
        <p:nvSpPr>
          <p:cNvPr id="195" name="Google Shape;195;p27"/>
          <p:cNvSpPr txBox="1"/>
          <p:nvPr/>
        </p:nvSpPr>
        <p:spPr>
          <a:xfrm>
            <a:off x="255600" y="456554"/>
            <a:ext cx="7261200" cy="955500"/>
          </a:xfrm>
          <a:prstGeom prst="rect">
            <a:avLst/>
          </a:prstGeom>
          <a:solidFill>
            <a:srgbClr val="A64D7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Explain - Wednesday</a:t>
            </a:r>
            <a:endParaRPr sz="4800">
              <a:latin typeface="PT Sans Narrow"/>
              <a:ea typeface="PT Sans Narrow"/>
              <a:cs typeface="PT Sans Narrow"/>
              <a:sym typeface="PT Sans Narrow"/>
            </a:endParaRPr>
          </a:p>
        </p:txBody>
      </p:sp>
      <p:sp>
        <p:nvSpPr>
          <p:cNvPr id="196" name="Google Shape;196;p27"/>
          <p:cNvSpPr txBox="1"/>
          <p:nvPr/>
        </p:nvSpPr>
        <p:spPr>
          <a:xfrm>
            <a:off x="3753225" y="1789095"/>
            <a:ext cx="3163800" cy="20967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Post a picture of how you attempted to solve the word problem here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
        <p:nvSpPr>
          <p:cNvPr id="197" name="Google Shape;197;p27"/>
          <p:cNvSpPr txBox="1"/>
          <p:nvPr/>
        </p:nvSpPr>
        <p:spPr>
          <a:xfrm>
            <a:off x="382050" y="4190300"/>
            <a:ext cx="6630900" cy="53415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400">
              <a:solidFill>
                <a:srgbClr val="0B5394"/>
              </a:solidFill>
              <a:latin typeface="PT Sans Narrow"/>
              <a:ea typeface="PT Sans Narrow"/>
              <a:cs typeface="PT Sans Narrow"/>
              <a:sym typeface="PT Sans Narrow"/>
            </a:endParaRPr>
          </a:p>
          <a:p>
            <a:pPr marL="457200" lvl="0" indent="0" algn="l" rtl="0">
              <a:spcBef>
                <a:spcPts val="160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198" name="Google Shape;198;p27"/>
          <p:cNvPicPr preferRelativeResize="0"/>
          <p:nvPr/>
        </p:nvPicPr>
        <p:blipFill>
          <a:blip r:embed="rId3">
            <a:alphaModFix/>
          </a:blip>
          <a:stretch>
            <a:fillRect/>
          </a:stretch>
        </p:blipFill>
        <p:spPr>
          <a:xfrm>
            <a:off x="1164799" y="2143525"/>
            <a:ext cx="1328100" cy="1315300"/>
          </a:xfrm>
          <a:prstGeom prst="rect">
            <a:avLst/>
          </a:prstGeom>
          <a:noFill/>
          <a:ln>
            <a:noFill/>
          </a:ln>
        </p:spPr>
      </p:pic>
      <p:sp>
        <p:nvSpPr>
          <p:cNvPr id="199" name="Google Shape;199;p27"/>
          <p:cNvSpPr/>
          <p:nvPr/>
        </p:nvSpPr>
        <p:spPr>
          <a:xfrm>
            <a:off x="5330675" y="3392475"/>
            <a:ext cx="342600" cy="4248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03"/>
        <p:cNvGrpSpPr/>
        <p:nvPr/>
      </p:nvGrpSpPr>
      <p:grpSpPr>
        <a:xfrm>
          <a:off x="0" y="0"/>
          <a:ext cx="0" cy="0"/>
          <a:chOff x="0" y="0"/>
          <a:chExt cx="0" cy="0"/>
        </a:xfrm>
      </p:grpSpPr>
      <p:sp>
        <p:nvSpPr>
          <p:cNvPr id="204" name="Google Shape;204;p28"/>
          <p:cNvSpPr txBox="1"/>
          <p:nvPr/>
        </p:nvSpPr>
        <p:spPr>
          <a:xfrm>
            <a:off x="255600" y="266055"/>
            <a:ext cx="7261200" cy="901200"/>
          </a:xfrm>
          <a:prstGeom prst="rect">
            <a:avLst/>
          </a:prstGeom>
          <a:solidFill>
            <a:srgbClr val="A64D7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Explain - Wednesday</a:t>
            </a:r>
            <a:endParaRPr sz="4800">
              <a:latin typeface="PT Sans Narrow"/>
              <a:ea typeface="PT Sans Narrow"/>
              <a:cs typeface="PT Sans Narrow"/>
              <a:sym typeface="PT Sans Narrow"/>
            </a:endParaRPr>
          </a:p>
        </p:txBody>
      </p:sp>
      <p:sp>
        <p:nvSpPr>
          <p:cNvPr id="205" name="Google Shape;205;p28"/>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206" name="Google Shape;206;p28"/>
          <p:cNvSpPr txBox="1"/>
          <p:nvPr/>
        </p:nvSpPr>
        <p:spPr>
          <a:xfrm>
            <a:off x="255600" y="1515450"/>
            <a:ext cx="7359300" cy="8139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question you still have about comparing </a:t>
            </a:r>
            <a:endParaRPr sz="2400">
              <a:latin typeface="PT Sans Narrow"/>
              <a:ea typeface="PT Sans Narrow"/>
              <a:cs typeface="PT Sans Narrow"/>
              <a:sym typeface="PT Sans Narrow"/>
            </a:endParaRPr>
          </a:p>
          <a:p>
            <a:pPr marL="457200" lvl="0" indent="0" algn="l" rtl="0">
              <a:spcBef>
                <a:spcPts val="0"/>
              </a:spcBef>
              <a:spcAft>
                <a:spcPts val="0"/>
              </a:spcAft>
              <a:buNone/>
            </a:pPr>
            <a:r>
              <a:rPr lang="en" sz="2400">
                <a:latin typeface="PT Sans Narrow"/>
                <a:ea typeface="PT Sans Narrow"/>
                <a:cs typeface="PT Sans Narrow"/>
                <a:sym typeface="PT Sans Narrow"/>
              </a:rPr>
              <a:t>improper fractions and mixed numbers?</a:t>
            </a:r>
            <a:endParaRPr sz="2400">
              <a:latin typeface="PT Sans Narrow"/>
              <a:ea typeface="PT Sans Narrow"/>
              <a:cs typeface="PT Sans Narrow"/>
              <a:sym typeface="PT Sans Narrow"/>
            </a:endParaRPr>
          </a:p>
        </p:txBody>
      </p:sp>
      <p:pic>
        <p:nvPicPr>
          <p:cNvPr id="207" name="Google Shape;207;p28"/>
          <p:cNvPicPr preferRelativeResize="0"/>
          <p:nvPr/>
        </p:nvPicPr>
        <p:blipFill>
          <a:blip r:embed="rId3">
            <a:alphaModFix/>
          </a:blip>
          <a:stretch>
            <a:fillRect/>
          </a:stretch>
        </p:blipFill>
        <p:spPr>
          <a:xfrm rot="-1149632">
            <a:off x="6109950" y="908925"/>
            <a:ext cx="1504950" cy="146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11"/>
        <p:cNvGrpSpPr/>
        <p:nvPr/>
      </p:nvGrpSpPr>
      <p:grpSpPr>
        <a:xfrm>
          <a:off x="0" y="0"/>
          <a:ext cx="0" cy="0"/>
          <a:chOff x="0" y="0"/>
          <a:chExt cx="0" cy="0"/>
        </a:xfrm>
      </p:grpSpPr>
      <p:sp>
        <p:nvSpPr>
          <p:cNvPr id="212" name="Google Shape;212;p29"/>
          <p:cNvSpPr txBox="1"/>
          <p:nvPr/>
        </p:nvSpPr>
        <p:spPr>
          <a:xfrm>
            <a:off x="255600" y="266055"/>
            <a:ext cx="7261200" cy="901200"/>
          </a:xfrm>
          <a:prstGeom prst="rect">
            <a:avLst/>
          </a:prstGeom>
          <a:solidFill>
            <a:srgbClr val="A64D7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Extend - Wednesday</a:t>
            </a:r>
            <a:endParaRPr sz="4800">
              <a:latin typeface="PT Sans Narrow"/>
              <a:ea typeface="PT Sans Narrow"/>
              <a:cs typeface="PT Sans Narrow"/>
              <a:sym typeface="PT Sans Narrow"/>
            </a:endParaRPr>
          </a:p>
        </p:txBody>
      </p:sp>
      <p:sp>
        <p:nvSpPr>
          <p:cNvPr id="213" name="Google Shape;213;p29"/>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214" name="Google Shape;214;p29"/>
          <p:cNvSpPr txBox="1"/>
          <p:nvPr/>
        </p:nvSpPr>
        <p:spPr>
          <a:xfrm>
            <a:off x="255600" y="1515450"/>
            <a:ext cx="7359300" cy="8200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a:t>
            </a:r>
            <a:r>
              <a:rPr lang="en" sz="2400">
                <a:solidFill>
                  <a:schemeClr val="dk1"/>
                </a:solidFill>
                <a:latin typeface="PT Sans Narrow"/>
                <a:ea typeface="PT Sans Narrow"/>
                <a:cs typeface="PT Sans Narrow"/>
                <a:sym typeface="PT Sans Narrow"/>
              </a:rPr>
              <a:t>If you’ve finished early or would like more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practice, check out some of these extension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activites:</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215" name="Google Shape;215;p29"/>
          <p:cNvPicPr preferRelativeResize="0"/>
          <p:nvPr/>
        </p:nvPicPr>
        <p:blipFill>
          <a:blip r:embed="rId3">
            <a:alphaModFix/>
          </a:blip>
          <a:stretch>
            <a:fillRect/>
          </a:stretch>
        </p:blipFill>
        <p:spPr>
          <a:xfrm>
            <a:off x="520725" y="1759700"/>
            <a:ext cx="1573400" cy="1573400"/>
          </a:xfrm>
          <a:prstGeom prst="rect">
            <a:avLst/>
          </a:prstGeom>
          <a:noFill/>
          <a:ln>
            <a:noFill/>
          </a:ln>
        </p:spPr>
      </p:pic>
      <p:pic>
        <p:nvPicPr>
          <p:cNvPr id="216" name="Google Shape;216;p29"/>
          <p:cNvPicPr preferRelativeResize="0"/>
          <p:nvPr/>
        </p:nvPicPr>
        <p:blipFill>
          <a:blip r:embed="rId4">
            <a:alphaModFix/>
          </a:blip>
          <a:stretch>
            <a:fillRect/>
          </a:stretch>
        </p:blipFill>
        <p:spPr>
          <a:xfrm>
            <a:off x="1814513" y="3333100"/>
            <a:ext cx="4143375" cy="5181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30"/>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222" name="Google Shape;222;p30"/>
          <p:cNvSpPr/>
          <p:nvPr/>
        </p:nvSpPr>
        <p:spPr>
          <a:xfrm>
            <a:off x="6283700" y="0"/>
            <a:ext cx="1362900" cy="434400"/>
          </a:xfrm>
          <a:prstGeom prst="flowChartPunchedTape">
            <a:avLst/>
          </a:prstGeom>
          <a:solidFill>
            <a:srgbClr val="C27BA0"/>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latin typeface="PT Sans Narrow"/>
                <a:ea typeface="PT Sans Narrow"/>
                <a:cs typeface="PT Sans Narrow"/>
                <a:sym typeface="PT Sans Narrow"/>
              </a:rPr>
              <a:t>   Extend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26"/>
        <p:cNvGrpSpPr/>
        <p:nvPr/>
      </p:nvGrpSpPr>
      <p:grpSpPr>
        <a:xfrm>
          <a:off x="0" y="0"/>
          <a:ext cx="0" cy="0"/>
          <a:chOff x="0" y="0"/>
          <a:chExt cx="0" cy="0"/>
        </a:xfrm>
      </p:grpSpPr>
      <p:sp>
        <p:nvSpPr>
          <p:cNvPr id="227" name="Google Shape;227;p31"/>
          <p:cNvSpPr txBox="1"/>
          <p:nvPr/>
        </p:nvSpPr>
        <p:spPr>
          <a:xfrm>
            <a:off x="255600" y="285104"/>
            <a:ext cx="7261200" cy="955500"/>
          </a:xfrm>
          <a:prstGeom prst="rect">
            <a:avLst/>
          </a:prstGeom>
          <a:solidFill>
            <a:srgbClr val="76A5A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Engage - Thursday</a:t>
            </a:r>
            <a:endParaRPr sz="4800">
              <a:latin typeface="PT Sans Narrow"/>
              <a:ea typeface="PT Sans Narrow"/>
              <a:cs typeface="PT Sans Narrow"/>
              <a:sym typeface="PT Sans Narrow"/>
            </a:endParaRPr>
          </a:p>
        </p:txBody>
      </p:sp>
      <p:sp>
        <p:nvSpPr>
          <p:cNvPr id="228" name="Google Shape;228;p31"/>
          <p:cNvSpPr txBox="1"/>
          <p:nvPr/>
        </p:nvSpPr>
        <p:spPr>
          <a:xfrm>
            <a:off x="4348175" y="5688975"/>
            <a:ext cx="3163800" cy="3168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PT Sans Narrow"/>
                <a:ea typeface="PT Sans Narrow"/>
                <a:cs typeface="PT Sans Narrow"/>
                <a:sym typeface="PT Sans Narrow"/>
              </a:rPr>
              <a:t>Click on the Edwin logo to take you to an activity that allows you to practice placing improper fractions on a numberline.</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
        <p:nvSpPr>
          <p:cNvPr id="229" name="Google Shape;229;p31"/>
          <p:cNvSpPr txBox="1"/>
          <p:nvPr/>
        </p:nvSpPr>
        <p:spPr>
          <a:xfrm>
            <a:off x="4348175" y="2014025"/>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Watch the video to learn more about placing mixed numbers on a number line.</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230" name="Google Shape;230;p31">
            <a:hlinkClick r:id="rId3"/>
          </p:cNvPr>
          <p:cNvPicPr preferRelativeResize="0"/>
          <p:nvPr/>
        </p:nvPicPr>
        <p:blipFill rotWithShape="1">
          <a:blip r:embed="rId4">
            <a:alphaModFix/>
          </a:blip>
          <a:srcRect t="8240" b="-8240"/>
          <a:stretch/>
        </p:blipFill>
        <p:spPr>
          <a:xfrm>
            <a:off x="251560" y="5688975"/>
            <a:ext cx="3884640" cy="1618600"/>
          </a:xfrm>
          <a:prstGeom prst="rect">
            <a:avLst/>
          </a:prstGeom>
          <a:noFill/>
          <a:ln>
            <a:noFill/>
          </a:ln>
        </p:spPr>
      </p:pic>
      <p:pic>
        <p:nvPicPr>
          <p:cNvPr id="231" name="Google Shape;231;p31" descr="Teach students how to find mixed numbers on number lines. Find more resources at https://easyteaching.net" title="Finding Mixed Numbers on Number Lines | EasyTeaching">
            <a:hlinkClick r:id="rId5"/>
          </p:cNvPr>
          <p:cNvPicPr preferRelativeResize="0"/>
          <p:nvPr/>
        </p:nvPicPr>
        <p:blipFill>
          <a:blip r:embed="rId6">
            <a:alphaModFix/>
          </a:blip>
          <a:stretch>
            <a:fillRect/>
          </a:stretch>
        </p:blipFill>
        <p:spPr>
          <a:xfrm>
            <a:off x="172188" y="1948529"/>
            <a:ext cx="4043375" cy="30325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61"/>
        <p:cNvGrpSpPr/>
        <p:nvPr/>
      </p:nvGrpSpPr>
      <p:grpSpPr>
        <a:xfrm>
          <a:off x="0" y="0"/>
          <a:ext cx="0" cy="0"/>
          <a:chOff x="0" y="0"/>
          <a:chExt cx="0" cy="0"/>
        </a:xfrm>
      </p:grpSpPr>
      <p:sp>
        <p:nvSpPr>
          <p:cNvPr id="62" name="Google Shape;62;p14"/>
          <p:cNvSpPr txBox="1"/>
          <p:nvPr/>
        </p:nvSpPr>
        <p:spPr>
          <a:xfrm>
            <a:off x="250775" y="551804"/>
            <a:ext cx="7261200" cy="955500"/>
          </a:xfrm>
          <a:prstGeom prst="rect">
            <a:avLst/>
          </a:prstGeom>
          <a:solidFill>
            <a:srgbClr val="6AA84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Engage - Monday</a:t>
            </a:r>
            <a:endParaRPr sz="4800">
              <a:latin typeface="PT Sans Narrow"/>
              <a:ea typeface="PT Sans Narrow"/>
              <a:cs typeface="PT Sans Narrow"/>
              <a:sym typeface="PT Sans Narrow"/>
            </a:endParaRPr>
          </a:p>
        </p:txBody>
      </p:sp>
      <p:sp>
        <p:nvSpPr>
          <p:cNvPr id="63" name="Google Shape;63;p14"/>
          <p:cNvSpPr txBox="1"/>
          <p:nvPr/>
        </p:nvSpPr>
        <p:spPr>
          <a:xfrm>
            <a:off x="4500550" y="5644125"/>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
        <p:nvSpPr>
          <p:cNvPr id="64" name="Google Shape;64;p14"/>
          <p:cNvSpPr txBox="1"/>
          <p:nvPr/>
        </p:nvSpPr>
        <p:spPr>
          <a:xfrm>
            <a:off x="4500550" y="2403675"/>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Click on the Edwin logo to take you to an Edwin video that will teach you more about mixed numbers and improper fractions.</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You can add this extension to your Edwins to have access to virtual pattern blocks. They’ll help you with the “Explore” activity sheet.</a:t>
            </a:r>
            <a:endParaRPr sz="2400">
              <a:latin typeface="PT Sans Narrow"/>
              <a:ea typeface="PT Sans Narrow"/>
              <a:cs typeface="PT Sans Narrow"/>
              <a:sym typeface="PT Sans Narrow"/>
            </a:endParaRPr>
          </a:p>
          <a:p>
            <a:pPr marL="0" lvl="0" indent="0" algn="l" rtl="0">
              <a:spcBef>
                <a:spcPts val="0"/>
              </a:spcBef>
              <a:spcAft>
                <a:spcPts val="0"/>
              </a:spcAft>
              <a:buNone/>
            </a:pPr>
            <a:r>
              <a:rPr lang="en" u="sng">
                <a:solidFill>
                  <a:schemeClr val="hlink"/>
                </a:solidFill>
                <a:hlinkClick r:id="rId3"/>
              </a:rPr>
              <a:t>Pattern Shapes by the Math Learning Center</a:t>
            </a:r>
            <a:endParaRPr>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65" name="Google Shape;65;p14">
            <a:hlinkClick r:id="rId4"/>
          </p:cNvPr>
          <p:cNvPicPr preferRelativeResize="0"/>
          <p:nvPr/>
        </p:nvPicPr>
        <p:blipFill rotWithShape="1">
          <a:blip r:embed="rId5">
            <a:alphaModFix/>
          </a:blip>
          <a:srcRect t="8240" b="-8240"/>
          <a:stretch/>
        </p:blipFill>
        <p:spPr>
          <a:xfrm>
            <a:off x="250775" y="2403675"/>
            <a:ext cx="3884650" cy="1618600"/>
          </a:xfrm>
          <a:prstGeom prst="rect">
            <a:avLst/>
          </a:prstGeom>
          <a:noFill/>
          <a:ln>
            <a:noFill/>
          </a:ln>
        </p:spPr>
      </p:pic>
      <p:pic>
        <p:nvPicPr>
          <p:cNvPr id="66" name="Google Shape;66;p14" descr="If a yellow hexagon represents a whole, use blue rhombi to make the fractions 1/3, 2/3, and 3/3. Think about what fraction comes next in the pattern. The next fraction is 4/3. A fraction where the numerator is greater than the denominator is called an improper fraction. Improper fractions can be written as a mixed number with a whole and a fraction. So 4/3 can be written as the mixed number 1 1/3." title="Mixed Numbers - with Pattern Blocks">
            <a:hlinkClick r:id="rId6"/>
          </p:cNvPr>
          <p:cNvPicPr preferRelativeResize="0"/>
          <p:nvPr/>
        </p:nvPicPr>
        <p:blipFill>
          <a:blip r:embed="rId7">
            <a:alphaModFix/>
          </a:blip>
          <a:stretch>
            <a:fillRect/>
          </a:stretch>
        </p:blipFill>
        <p:spPr>
          <a:xfrm>
            <a:off x="250775" y="5644126"/>
            <a:ext cx="4008816" cy="3006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35"/>
        <p:cNvGrpSpPr/>
        <p:nvPr/>
      </p:nvGrpSpPr>
      <p:grpSpPr>
        <a:xfrm>
          <a:off x="0" y="0"/>
          <a:ext cx="0" cy="0"/>
          <a:chOff x="0" y="0"/>
          <a:chExt cx="0" cy="0"/>
        </a:xfrm>
      </p:grpSpPr>
      <p:sp>
        <p:nvSpPr>
          <p:cNvPr id="236" name="Google Shape;236;p32"/>
          <p:cNvSpPr txBox="1"/>
          <p:nvPr/>
        </p:nvSpPr>
        <p:spPr>
          <a:xfrm>
            <a:off x="255600" y="456554"/>
            <a:ext cx="7261200" cy="955500"/>
          </a:xfrm>
          <a:prstGeom prst="rect">
            <a:avLst/>
          </a:prstGeom>
          <a:solidFill>
            <a:srgbClr val="76A5A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Explore - Thursday</a:t>
            </a:r>
            <a:endParaRPr sz="4800">
              <a:latin typeface="PT Sans Narrow"/>
              <a:ea typeface="PT Sans Narrow"/>
              <a:cs typeface="PT Sans Narrow"/>
              <a:sym typeface="PT Sans Narrow"/>
            </a:endParaRPr>
          </a:p>
        </p:txBody>
      </p:sp>
      <p:sp>
        <p:nvSpPr>
          <p:cNvPr id="237" name="Google Shape;237;p32"/>
          <p:cNvSpPr txBox="1"/>
          <p:nvPr/>
        </p:nvSpPr>
        <p:spPr>
          <a:xfrm>
            <a:off x="4124750" y="1671825"/>
            <a:ext cx="2847000" cy="27099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000">
                <a:latin typeface="PT Sans Narrow"/>
                <a:ea typeface="PT Sans Narrow"/>
                <a:cs typeface="PT Sans Narrow"/>
                <a:sym typeface="PT Sans Narrow"/>
              </a:rPr>
              <a:t>Click on the math textbook to take you to an online copy of the unit we’re currently working on, Fractions, Ratios &amp; Percents</a:t>
            </a:r>
            <a:endParaRPr sz="20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238" name="Google Shape;238;p32">
            <a:hlinkClick r:id="rId3"/>
          </p:cNvPr>
          <p:cNvPicPr preferRelativeResize="0"/>
          <p:nvPr/>
        </p:nvPicPr>
        <p:blipFill>
          <a:blip r:embed="rId4">
            <a:alphaModFix/>
          </a:blip>
          <a:stretch>
            <a:fillRect/>
          </a:stretch>
        </p:blipFill>
        <p:spPr>
          <a:xfrm>
            <a:off x="831000" y="1671825"/>
            <a:ext cx="2224875" cy="2814225"/>
          </a:xfrm>
          <a:prstGeom prst="rect">
            <a:avLst/>
          </a:prstGeom>
          <a:noFill/>
          <a:ln>
            <a:noFill/>
          </a:ln>
        </p:spPr>
      </p:pic>
      <p:sp>
        <p:nvSpPr>
          <p:cNvPr id="239" name="Google Shape;239;p32"/>
          <p:cNvSpPr txBox="1"/>
          <p:nvPr/>
        </p:nvSpPr>
        <p:spPr>
          <a:xfrm>
            <a:off x="436900" y="4889175"/>
            <a:ext cx="6630900" cy="4971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Practice:</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355600" algn="l" rtl="0">
              <a:spcBef>
                <a:spcPts val="0"/>
              </a:spcBef>
              <a:spcAft>
                <a:spcPts val="0"/>
              </a:spcAft>
              <a:buSzPts val="2000"/>
              <a:buFont typeface="PT Sans Narrow"/>
              <a:buChar char="●"/>
            </a:pPr>
            <a:r>
              <a:rPr lang="en" sz="2000">
                <a:latin typeface="PT Sans Narrow"/>
                <a:ea typeface="PT Sans Narrow"/>
                <a:cs typeface="PT Sans Narrow"/>
                <a:sym typeface="PT Sans Narrow"/>
              </a:rPr>
              <a:t>Review the “Connect” section on pages 172-173 to help you to understand how to compare mixed numbers and improper fractions using a number line.  </a:t>
            </a:r>
            <a:endParaRPr sz="2000">
              <a:latin typeface="PT Sans Narrow"/>
              <a:ea typeface="PT Sans Narrow"/>
              <a:cs typeface="PT Sans Narrow"/>
              <a:sym typeface="PT Sans Narrow"/>
            </a:endParaRPr>
          </a:p>
          <a:p>
            <a:pPr marL="457200" lvl="0" indent="0" algn="l" rtl="0">
              <a:spcBef>
                <a:spcPts val="0"/>
              </a:spcBef>
              <a:spcAft>
                <a:spcPts val="0"/>
              </a:spcAft>
              <a:buNone/>
            </a:pPr>
            <a:endParaRPr sz="2000">
              <a:latin typeface="PT Sans Narrow"/>
              <a:ea typeface="PT Sans Narrow"/>
              <a:cs typeface="PT Sans Narrow"/>
              <a:sym typeface="PT Sans Narrow"/>
            </a:endParaRPr>
          </a:p>
          <a:p>
            <a:pPr marL="457200" lvl="0" indent="-355600" algn="l" rtl="0">
              <a:spcBef>
                <a:spcPts val="0"/>
              </a:spcBef>
              <a:spcAft>
                <a:spcPts val="0"/>
              </a:spcAft>
              <a:buSzPts val="2000"/>
              <a:buFont typeface="PT Sans Narrow"/>
              <a:buChar char="●"/>
            </a:pPr>
            <a:r>
              <a:rPr lang="en" sz="2000">
                <a:latin typeface="PT Sans Narrow"/>
                <a:ea typeface="PT Sans Narrow"/>
                <a:cs typeface="PT Sans Narrow"/>
                <a:sym typeface="PT Sans Narrow"/>
              </a:rPr>
              <a:t>On your own graph paper, do questions 1-2 on pgs 173. </a:t>
            </a:r>
            <a:r>
              <a:rPr lang="en" sz="2000" b="1" i="1">
                <a:solidFill>
                  <a:schemeClr val="dk1"/>
                </a:solidFill>
                <a:latin typeface="PT Sans Narrow"/>
                <a:ea typeface="PT Sans Narrow"/>
                <a:cs typeface="PT Sans Narrow"/>
                <a:sym typeface="PT Sans Narrow"/>
              </a:rPr>
              <a:t>Be sure to count the lines between the numbers carefully so that your number lines are accurate, they need to look the same as the ones in the textbook.</a:t>
            </a:r>
            <a:endParaRPr sz="2000" b="1" i="1">
              <a:solidFill>
                <a:schemeClr val="dk1"/>
              </a:solidFill>
              <a:latin typeface="PT Sans Narrow"/>
              <a:ea typeface="PT Sans Narrow"/>
              <a:cs typeface="PT Sans Narrow"/>
              <a:sym typeface="PT Sans Narrow"/>
            </a:endParaRPr>
          </a:p>
          <a:p>
            <a:pPr marL="457200" lvl="0" indent="0" algn="l" rtl="0">
              <a:spcBef>
                <a:spcPts val="0"/>
              </a:spcBef>
              <a:spcAft>
                <a:spcPts val="0"/>
              </a:spcAft>
              <a:buNone/>
            </a:pPr>
            <a:endParaRPr sz="2000" b="1" i="1">
              <a:solidFill>
                <a:schemeClr val="dk1"/>
              </a:solidFill>
              <a:latin typeface="PT Sans Narrow"/>
              <a:ea typeface="PT Sans Narrow"/>
              <a:cs typeface="PT Sans Narrow"/>
              <a:sym typeface="PT Sans Narrow"/>
            </a:endParaRPr>
          </a:p>
          <a:p>
            <a:pPr marL="457200" lvl="0" indent="0" algn="l" rtl="0">
              <a:spcBef>
                <a:spcPts val="0"/>
              </a:spcBef>
              <a:spcAft>
                <a:spcPts val="0"/>
              </a:spcAft>
              <a:buNone/>
            </a:pPr>
            <a:r>
              <a:rPr lang="en" sz="2000" i="1">
                <a:latin typeface="PT Sans Narrow"/>
                <a:ea typeface="PT Sans Narrow"/>
                <a:cs typeface="PT Sans Narrow"/>
                <a:sym typeface="PT Sans Narrow"/>
              </a:rPr>
              <a:t>* ** If you don’t have graph paper at home, take a screenshot of the number lines that you need from the textbook and post them to Canvas to answer the questions. If you aren’t sure how to take a screenshot click </a:t>
            </a:r>
            <a:r>
              <a:rPr lang="en" sz="2000" i="1" u="sng">
                <a:solidFill>
                  <a:schemeClr val="hlink"/>
                </a:solidFill>
                <a:latin typeface="PT Sans Narrow"/>
                <a:ea typeface="PT Sans Narrow"/>
                <a:cs typeface="PT Sans Narrow"/>
                <a:sym typeface="PT Sans Narrow"/>
                <a:hlinkClick r:id="rId5"/>
              </a:rPr>
              <a:t>here</a:t>
            </a:r>
            <a:r>
              <a:rPr lang="en" sz="2000">
                <a:latin typeface="PT Sans Narrow"/>
                <a:ea typeface="PT Sans Narrow"/>
                <a:cs typeface="PT Sans Narrow"/>
                <a:sym typeface="PT Sans Narrow"/>
              </a:rPr>
              <a:t>.</a:t>
            </a:r>
            <a:endParaRPr sz="20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43"/>
        <p:cNvGrpSpPr/>
        <p:nvPr/>
      </p:nvGrpSpPr>
      <p:grpSpPr>
        <a:xfrm>
          <a:off x="0" y="0"/>
          <a:ext cx="0" cy="0"/>
          <a:chOff x="0" y="0"/>
          <a:chExt cx="0" cy="0"/>
        </a:xfrm>
      </p:grpSpPr>
      <p:sp>
        <p:nvSpPr>
          <p:cNvPr id="244" name="Google Shape;244;p33"/>
          <p:cNvSpPr txBox="1"/>
          <p:nvPr/>
        </p:nvSpPr>
        <p:spPr>
          <a:xfrm>
            <a:off x="255600" y="266055"/>
            <a:ext cx="7261200" cy="901200"/>
          </a:xfrm>
          <a:prstGeom prst="rect">
            <a:avLst/>
          </a:prstGeom>
          <a:solidFill>
            <a:srgbClr val="76A5A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Explain - Monday</a:t>
            </a:r>
            <a:endParaRPr sz="4800">
              <a:latin typeface="PT Sans Narrow"/>
              <a:ea typeface="PT Sans Narrow"/>
              <a:cs typeface="PT Sans Narrow"/>
              <a:sym typeface="PT Sans Narrow"/>
            </a:endParaRPr>
          </a:p>
        </p:txBody>
      </p:sp>
      <p:sp>
        <p:nvSpPr>
          <p:cNvPr id="245" name="Google Shape;245;p33"/>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246" name="Google Shape;246;p33"/>
          <p:cNvSpPr txBox="1"/>
          <p:nvPr/>
        </p:nvSpPr>
        <p:spPr>
          <a:xfrm>
            <a:off x="255600" y="1515450"/>
            <a:ext cx="7359300" cy="80985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thing you learned/remembered about </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comparing mixed numbers and improper fractions?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Give an example of when you think it would be a good idea to show an improper fraction as a mixed number in the real world?</a:t>
            </a: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question you still have about putting improper fractions or mixed numbers on a number line?</a:t>
            </a:r>
            <a:endParaRPr sz="2400">
              <a:latin typeface="PT Sans Narrow"/>
              <a:ea typeface="PT Sans Narrow"/>
              <a:cs typeface="PT Sans Narrow"/>
              <a:sym typeface="PT Sans Narrow"/>
            </a:endParaRPr>
          </a:p>
        </p:txBody>
      </p:sp>
      <p:pic>
        <p:nvPicPr>
          <p:cNvPr id="247" name="Google Shape;247;p33"/>
          <p:cNvPicPr preferRelativeResize="0"/>
          <p:nvPr/>
        </p:nvPicPr>
        <p:blipFill>
          <a:blip r:embed="rId3">
            <a:alphaModFix/>
          </a:blip>
          <a:stretch>
            <a:fillRect/>
          </a:stretch>
        </p:blipFill>
        <p:spPr>
          <a:xfrm rot="-1149632">
            <a:off x="6109950" y="908925"/>
            <a:ext cx="1504950" cy="1462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51"/>
        <p:cNvGrpSpPr/>
        <p:nvPr/>
      </p:nvGrpSpPr>
      <p:grpSpPr>
        <a:xfrm>
          <a:off x="0" y="0"/>
          <a:ext cx="0" cy="0"/>
          <a:chOff x="0" y="0"/>
          <a:chExt cx="0" cy="0"/>
        </a:xfrm>
      </p:grpSpPr>
      <p:sp>
        <p:nvSpPr>
          <p:cNvPr id="252" name="Google Shape;252;p34"/>
          <p:cNvSpPr txBox="1"/>
          <p:nvPr/>
        </p:nvSpPr>
        <p:spPr>
          <a:xfrm>
            <a:off x="255600" y="266055"/>
            <a:ext cx="7261200" cy="901200"/>
          </a:xfrm>
          <a:prstGeom prst="rect">
            <a:avLst/>
          </a:prstGeom>
          <a:solidFill>
            <a:srgbClr val="76A5A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Extend - Monday</a:t>
            </a:r>
            <a:endParaRPr sz="4800">
              <a:latin typeface="PT Sans Narrow"/>
              <a:ea typeface="PT Sans Narrow"/>
              <a:cs typeface="PT Sans Narrow"/>
              <a:sym typeface="PT Sans Narrow"/>
            </a:endParaRPr>
          </a:p>
        </p:txBody>
      </p:sp>
      <p:sp>
        <p:nvSpPr>
          <p:cNvPr id="253" name="Google Shape;253;p34"/>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254" name="Google Shape;254;p34"/>
          <p:cNvSpPr txBox="1"/>
          <p:nvPr/>
        </p:nvSpPr>
        <p:spPr>
          <a:xfrm>
            <a:off x="255600" y="1515450"/>
            <a:ext cx="7359300" cy="8200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PT Sans Narrow"/>
                <a:ea typeface="PT Sans Narrow"/>
                <a:cs typeface="PT Sans Narrow"/>
                <a:sym typeface="PT Sans Narrow"/>
              </a:rPr>
              <a:t>                               </a:t>
            </a:r>
            <a:r>
              <a:rPr lang="en" sz="2400">
                <a:solidFill>
                  <a:schemeClr val="dk1"/>
                </a:solidFill>
                <a:latin typeface="PT Sans Narrow"/>
                <a:ea typeface="PT Sans Narrow"/>
                <a:cs typeface="PT Sans Narrow"/>
                <a:sym typeface="PT Sans Narrow"/>
              </a:rPr>
              <a:t>If you’ve finished early or would like more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practice, check out some of these extension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activites:</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255" name="Google Shape;255;p34"/>
          <p:cNvPicPr preferRelativeResize="0"/>
          <p:nvPr/>
        </p:nvPicPr>
        <p:blipFill>
          <a:blip r:embed="rId3">
            <a:alphaModFix/>
          </a:blip>
          <a:stretch>
            <a:fillRect/>
          </a:stretch>
        </p:blipFill>
        <p:spPr>
          <a:xfrm>
            <a:off x="356300" y="1597675"/>
            <a:ext cx="1573400" cy="1573400"/>
          </a:xfrm>
          <a:prstGeom prst="rect">
            <a:avLst/>
          </a:prstGeom>
          <a:noFill/>
          <a:ln>
            <a:noFill/>
          </a:ln>
        </p:spPr>
      </p:pic>
      <p:pic>
        <p:nvPicPr>
          <p:cNvPr id="256" name="Google Shape;256;p34"/>
          <p:cNvPicPr preferRelativeResize="0"/>
          <p:nvPr/>
        </p:nvPicPr>
        <p:blipFill>
          <a:blip r:embed="rId4">
            <a:alphaModFix/>
          </a:blip>
          <a:stretch>
            <a:fillRect/>
          </a:stretch>
        </p:blipFill>
        <p:spPr>
          <a:xfrm>
            <a:off x="2094113" y="3001350"/>
            <a:ext cx="5285475" cy="67142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60"/>
        <p:cNvGrpSpPr/>
        <p:nvPr/>
      </p:nvGrpSpPr>
      <p:grpSpPr>
        <a:xfrm>
          <a:off x="0" y="0"/>
          <a:ext cx="0" cy="0"/>
          <a:chOff x="0" y="0"/>
          <a:chExt cx="0" cy="0"/>
        </a:xfrm>
      </p:grpSpPr>
      <p:sp>
        <p:nvSpPr>
          <p:cNvPr id="261" name="Google Shape;261;p35"/>
          <p:cNvSpPr txBox="1"/>
          <p:nvPr/>
        </p:nvSpPr>
        <p:spPr>
          <a:xfrm>
            <a:off x="255600" y="285104"/>
            <a:ext cx="7261200" cy="955500"/>
          </a:xfrm>
          <a:prstGeom prst="rect">
            <a:avLst/>
          </a:prstGeom>
          <a:solidFill>
            <a:srgbClr val="E0666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Engage - Tuesday</a:t>
            </a:r>
            <a:endParaRPr sz="4800">
              <a:latin typeface="PT Sans Narrow"/>
              <a:ea typeface="PT Sans Narrow"/>
              <a:cs typeface="PT Sans Narrow"/>
              <a:sym typeface="PT Sans Narrow"/>
            </a:endParaRPr>
          </a:p>
        </p:txBody>
      </p:sp>
      <p:sp>
        <p:nvSpPr>
          <p:cNvPr id="262" name="Google Shape;262;p35"/>
          <p:cNvSpPr txBox="1"/>
          <p:nvPr/>
        </p:nvSpPr>
        <p:spPr>
          <a:xfrm>
            <a:off x="4348175" y="5688975"/>
            <a:ext cx="3163800" cy="3168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PT Sans Narrow"/>
                <a:ea typeface="PT Sans Narrow"/>
                <a:cs typeface="PT Sans Narrow"/>
                <a:sym typeface="PT Sans Narrow"/>
              </a:rPr>
              <a:t>Click on the Edwin logo to take you to an activity that allows you to practice comparing fractions using number lines.</a:t>
            </a:r>
            <a:endParaRPr sz="2400">
              <a:latin typeface="PT Sans Narrow"/>
              <a:ea typeface="PT Sans Narrow"/>
              <a:cs typeface="PT Sans Narrow"/>
              <a:sym typeface="PT Sans Narrow"/>
            </a:endParaRPr>
          </a:p>
        </p:txBody>
      </p:sp>
      <p:sp>
        <p:nvSpPr>
          <p:cNvPr id="263" name="Google Shape;263;p35"/>
          <p:cNvSpPr txBox="1"/>
          <p:nvPr/>
        </p:nvSpPr>
        <p:spPr>
          <a:xfrm>
            <a:off x="4348175" y="2014025"/>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Watch the Math Antics video to learn more about comparing fractions by using a number line.</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264" name="Google Shape;264;p35">
            <a:hlinkClick r:id="rId3"/>
          </p:cNvPr>
          <p:cNvPicPr preferRelativeResize="0"/>
          <p:nvPr/>
        </p:nvPicPr>
        <p:blipFill rotWithShape="1">
          <a:blip r:embed="rId4">
            <a:alphaModFix/>
          </a:blip>
          <a:srcRect t="8240" b="-8240"/>
          <a:stretch/>
        </p:blipFill>
        <p:spPr>
          <a:xfrm>
            <a:off x="251560" y="5688975"/>
            <a:ext cx="3884640" cy="1618600"/>
          </a:xfrm>
          <a:prstGeom prst="rect">
            <a:avLst/>
          </a:prstGeom>
          <a:noFill/>
          <a:ln>
            <a:noFill/>
          </a:ln>
        </p:spPr>
      </p:pic>
      <p:sp>
        <p:nvSpPr>
          <p:cNvPr id="265" name="Google Shape;265;p35"/>
          <p:cNvSpPr txBox="1"/>
          <p:nvPr/>
        </p:nvSpPr>
        <p:spPr>
          <a:xfrm>
            <a:off x="890725" y="1891100"/>
            <a:ext cx="2261100" cy="86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66" name="Google Shape;266;p35" descr="Learn More at mathantics.com&#10;Visit http://www.mathantics.com for more Free math videos and additional subscription based content!" title="Math Antics - Types of Fractions">
            <a:hlinkClick r:id="rId5"/>
          </p:cNvPr>
          <p:cNvPicPr preferRelativeResize="0"/>
          <p:nvPr/>
        </p:nvPicPr>
        <p:blipFill>
          <a:blip r:embed="rId6">
            <a:alphaModFix/>
          </a:blip>
          <a:stretch>
            <a:fillRect/>
          </a:stretch>
        </p:blipFill>
        <p:spPr>
          <a:xfrm>
            <a:off x="268150" y="2014025"/>
            <a:ext cx="3506233" cy="2629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70"/>
        <p:cNvGrpSpPr/>
        <p:nvPr/>
      </p:nvGrpSpPr>
      <p:grpSpPr>
        <a:xfrm>
          <a:off x="0" y="0"/>
          <a:ext cx="0" cy="0"/>
          <a:chOff x="0" y="0"/>
          <a:chExt cx="0" cy="0"/>
        </a:xfrm>
      </p:grpSpPr>
      <p:sp>
        <p:nvSpPr>
          <p:cNvPr id="271" name="Google Shape;271;p36"/>
          <p:cNvSpPr txBox="1"/>
          <p:nvPr/>
        </p:nvSpPr>
        <p:spPr>
          <a:xfrm>
            <a:off x="255600" y="456554"/>
            <a:ext cx="7261200" cy="955500"/>
          </a:xfrm>
          <a:prstGeom prst="rect">
            <a:avLst/>
          </a:prstGeom>
          <a:solidFill>
            <a:srgbClr val="E0666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Explore - Tuesday</a:t>
            </a:r>
            <a:endParaRPr sz="4800">
              <a:latin typeface="PT Sans Narrow"/>
              <a:ea typeface="PT Sans Narrow"/>
              <a:cs typeface="PT Sans Narrow"/>
              <a:sym typeface="PT Sans Narrow"/>
            </a:endParaRPr>
          </a:p>
        </p:txBody>
      </p:sp>
      <p:sp>
        <p:nvSpPr>
          <p:cNvPr id="272" name="Google Shape;272;p36"/>
          <p:cNvSpPr txBox="1"/>
          <p:nvPr/>
        </p:nvSpPr>
        <p:spPr>
          <a:xfrm>
            <a:off x="3878275" y="1687963"/>
            <a:ext cx="3163800" cy="33534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Time to check-in to see how you’re doing with this week’s learning goals.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On your own paper, try to solve the problem below.</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
        <p:nvSpPr>
          <p:cNvPr id="273" name="Google Shape;273;p36"/>
          <p:cNvSpPr txBox="1"/>
          <p:nvPr/>
        </p:nvSpPr>
        <p:spPr>
          <a:xfrm>
            <a:off x="706100" y="5848750"/>
            <a:ext cx="6630900" cy="3888900"/>
          </a:xfrm>
          <a:prstGeom prst="rect">
            <a:avLst/>
          </a:prstGeom>
          <a:solidFill>
            <a:srgbClr val="F3F3F3"/>
          </a:solid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latin typeface="Average"/>
                <a:ea typeface="Average"/>
                <a:cs typeface="Average"/>
                <a:sym typeface="Average"/>
              </a:rPr>
              <a:t>Draw a number line from 1 to 5 and place the following improper fractions and mixed numbers on it.</a:t>
            </a:r>
            <a:endParaRPr sz="2400">
              <a:latin typeface="Average"/>
              <a:ea typeface="Average"/>
              <a:cs typeface="Average"/>
              <a:sym typeface="Average"/>
            </a:endParaRPr>
          </a:p>
          <a:p>
            <a:pPr marL="0" lvl="0" indent="0" algn="l" rtl="0">
              <a:lnSpc>
                <a:spcPct val="115000"/>
              </a:lnSpc>
              <a:spcBef>
                <a:spcPts val="1600"/>
              </a:spcBef>
              <a:spcAft>
                <a:spcPts val="0"/>
              </a:spcAft>
              <a:buClr>
                <a:schemeClr val="dk1"/>
              </a:buClr>
              <a:buSzPts val="1100"/>
              <a:buFont typeface="Arial"/>
              <a:buNone/>
            </a:pPr>
            <a:r>
              <a:rPr lang="en" sz="3000">
                <a:latin typeface="Average"/>
                <a:ea typeface="Average"/>
                <a:cs typeface="Average"/>
                <a:sym typeface="Average"/>
              </a:rPr>
              <a:t>1 </a:t>
            </a:r>
            <a:r>
              <a:rPr lang="en" sz="2400">
                <a:latin typeface="Average"/>
                <a:ea typeface="Average"/>
                <a:cs typeface="Average"/>
                <a:sym typeface="Average"/>
              </a:rPr>
              <a:t>1/2 , 6/4 , </a:t>
            </a:r>
            <a:r>
              <a:rPr lang="en" sz="3000">
                <a:latin typeface="Average"/>
                <a:ea typeface="Average"/>
                <a:cs typeface="Average"/>
                <a:sym typeface="Average"/>
              </a:rPr>
              <a:t>2</a:t>
            </a:r>
            <a:r>
              <a:rPr lang="en" sz="2400">
                <a:latin typeface="Average"/>
                <a:ea typeface="Average"/>
                <a:cs typeface="Average"/>
                <a:sym typeface="Average"/>
              </a:rPr>
              <a:t>¾ , 9/4, 3/3</a:t>
            </a:r>
            <a:endParaRPr sz="2400">
              <a:latin typeface="Average"/>
              <a:ea typeface="Average"/>
              <a:cs typeface="Average"/>
              <a:sym typeface="Average"/>
            </a:endParaRPr>
          </a:p>
          <a:p>
            <a:pPr marL="0" lvl="0" indent="0" algn="l" rtl="0">
              <a:lnSpc>
                <a:spcPct val="115000"/>
              </a:lnSpc>
              <a:spcBef>
                <a:spcPts val="1600"/>
              </a:spcBef>
              <a:spcAft>
                <a:spcPts val="0"/>
              </a:spcAft>
              <a:buClr>
                <a:schemeClr val="dk1"/>
              </a:buClr>
              <a:buSzPts val="1100"/>
              <a:buFont typeface="Arial"/>
              <a:buNone/>
            </a:pPr>
            <a:endParaRPr sz="3000">
              <a:latin typeface="PT Sans Narrow"/>
              <a:ea typeface="PT Sans Narrow"/>
              <a:cs typeface="PT Sans Narrow"/>
              <a:sym typeface="PT Sans Narrow"/>
            </a:endParaRPr>
          </a:p>
          <a:p>
            <a:pPr marL="0" lvl="0" indent="0" algn="l" rtl="0">
              <a:lnSpc>
                <a:spcPct val="115000"/>
              </a:lnSpc>
              <a:spcBef>
                <a:spcPts val="1600"/>
              </a:spcBef>
              <a:spcAft>
                <a:spcPts val="0"/>
              </a:spcAft>
              <a:buClr>
                <a:schemeClr val="dk1"/>
              </a:buClr>
              <a:buSzPts val="1100"/>
              <a:buFont typeface="Arial"/>
              <a:buNone/>
            </a:pPr>
            <a:r>
              <a:rPr lang="en" sz="3000">
                <a:latin typeface="PT Sans Narrow"/>
                <a:ea typeface="PT Sans Narrow"/>
                <a:cs typeface="PT Sans Narrow"/>
                <a:sym typeface="PT Sans Narrow"/>
              </a:rPr>
              <a:t> </a:t>
            </a:r>
            <a:endParaRPr sz="3000">
              <a:latin typeface="PT Sans Narrow"/>
              <a:ea typeface="PT Sans Narrow"/>
              <a:cs typeface="PT Sans Narrow"/>
              <a:sym typeface="PT Sans Narrow"/>
            </a:endParaRPr>
          </a:p>
          <a:p>
            <a:pPr marL="0" lvl="0" indent="0" algn="l" rtl="0">
              <a:lnSpc>
                <a:spcPct val="115000"/>
              </a:lnSpc>
              <a:spcBef>
                <a:spcPts val="1600"/>
              </a:spcBef>
              <a:spcAft>
                <a:spcPts val="0"/>
              </a:spcAft>
              <a:buClr>
                <a:schemeClr val="dk1"/>
              </a:buClr>
              <a:buSzPts val="1100"/>
              <a:buFont typeface="Arial"/>
              <a:buNone/>
            </a:pPr>
            <a:endParaRPr sz="3000">
              <a:latin typeface="PT Sans Narrow"/>
              <a:ea typeface="PT Sans Narrow"/>
              <a:cs typeface="PT Sans Narrow"/>
              <a:sym typeface="PT Sans Narrow"/>
            </a:endParaRPr>
          </a:p>
          <a:p>
            <a:pPr marL="0" lvl="0" indent="0" algn="l" rtl="0">
              <a:spcBef>
                <a:spcPts val="160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274" name="Google Shape;274;p36"/>
          <p:cNvPicPr preferRelativeResize="0"/>
          <p:nvPr/>
        </p:nvPicPr>
        <p:blipFill>
          <a:blip r:embed="rId3">
            <a:alphaModFix/>
          </a:blip>
          <a:stretch>
            <a:fillRect/>
          </a:stretch>
        </p:blipFill>
        <p:spPr>
          <a:xfrm>
            <a:off x="706100" y="1754950"/>
            <a:ext cx="2685427" cy="32194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78"/>
        <p:cNvGrpSpPr/>
        <p:nvPr/>
      </p:nvGrpSpPr>
      <p:grpSpPr>
        <a:xfrm>
          <a:off x="0" y="0"/>
          <a:ext cx="0" cy="0"/>
          <a:chOff x="0" y="0"/>
          <a:chExt cx="0" cy="0"/>
        </a:xfrm>
      </p:grpSpPr>
      <p:sp>
        <p:nvSpPr>
          <p:cNvPr id="279" name="Google Shape;279;p37"/>
          <p:cNvSpPr txBox="1"/>
          <p:nvPr/>
        </p:nvSpPr>
        <p:spPr>
          <a:xfrm>
            <a:off x="255600" y="266055"/>
            <a:ext cx="7261200" cy="901200"/>
          </a:xfrm>
          <a:prstGeom prst="rect">
            <a:avLst/>
          </a:prstGeom>
          <a:solidFill>
            <a:srgbClr val="E0666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Explain - Tuesday</a:t>
            </a:r>
            <a:endParaRPr sz="4800">
              <a:latin typeface="PT Sans Narrow"/>
              <a:ea typeface="PT Sans Narrow"/>
              <a:cs typeface="PT Sans Narrow"/>
              <a:sym typeface="PT Sans Narrow"/>
            </a:endParaRPr>
          </a:p>
        </p:txBody>
      </p:sp>
      <p:sp>
        <p:nvSpPr>
          <p:cNvPr id="280" name="Google Shape;280;p37"/>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281" name="Google Shape;281;p37"/>
          <p:cNvSpPr txBox="1"/>
          <p:nvPr/>
        </p:nvSpPr>
        <p:spPr>
          <a:xfrm>
            <a:off x="255600" y="1515450"/>
            <a:ext cx="7359300" cy="80847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r>
              <a:rPr lang="en" sz="2400">
                <a:latin typeface="PT Sans Narrow"/>
                <a:ea typeface="PT Sans Narrow"/>
                <a:cs typeface="PT Sans Narrow"/>
                <a:sym typeface="PT Sans Narrow"/>
              </a:rPr>
              <a:t>                       Insert Flipgrid (or whatever recording platform     </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you want) link here to have students share their </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answers to the word problem.</a:t>
            </a:r>
            <a:endParaRPr sz="2400">
              <a:latin typeface="PT Sans Narrow"/>
              <a:ea typeface="PT Sans Narrow"/>
              <a:cs typeface="PT Sans Narrow"/>
              <a:sym typeface="PT Sans Narrow"/>
            </a:endParaRPr>
          </a:p>
        </p:txBody>
      </p:sp>
      <p:pic>
        <p:nvPicPr>
          <p:cNvPr id="282" name="Google Shape;282;p37"/>
          <p:cNvPicPr preferRelativeResize="0"/>
          <p:nvPr/>
        </p:nvPicPr>
        <p:blipFill>
          <a:blip r:embed="rId3">
            <a:alphaModFix/>
          </a:blip>
          <a:stretch>
            <a:fillRect/>
          </a:stretch>
        </p:blipFill>
        <p:spPr>
          <a:xfrm>
            <a:off x="589249" y="1771100"/>
            <a:ext cx="1328100" cy="1315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86"/>
        <p:cNvGrpSpPr/>
        <p:nvPr/>
      </p:nvGrpSpPr>
      <p:grpSpPr>
        <a:xfrm>
          <a:off x="0" y="0"/>
          <a:ext cx="0" cy="0"/>
          <a:chOff x="0" y="0"/>
          <a:chExt cx="0" cy="0"/>
        </a:xfrm>
      </p:grpSpPr>
      <p:sp>
        <p:nvSpPr>
          <p:cNvPr id="287" name="Google Shape;287;p38"/>
          <p:cNvSpPr txBox="1"/>
          <p:nvPr/>
        </p:nvSpPr>
        <p:spPr>
          <a:xfrm>
            <a:off x="255600" y="266055"/>
            <a:ext cx="7261200" cy="901200"/>
          </a:xfrm>
          <a:prstGeom prst="rect">
            <a:avLst/>
          </a:prstGeom>
          <a:solidFill>
            <a:srgbClr val="E0666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Extend - Tuesday</a:t>
            </a:r>
            <a:endParaRPr sz="4800">
              <a:latin typeface="PT Sans Narrow"/>
              <a:ea typeface="PT Sans Narrow"/>
              <a:cs typeface="PT Sans Narrow"/>
              <a:sym typeface="PT Sans Narrow"/>
            </a:endParaRPr>
          </a:p>
        </p:txBody>
      </p:sp>
      <p:sp>
        <p:nvSpPr>
          <p:cNvPr id="288" name="Google Shape;288;p38"/>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289" name="Google Shape;289;p38"/>
          <p:cNvSpPr txBox="1"/>
          <p:nvPr/>
        </p:nvSpPr>
        <p:spPr>
          <a:xfrm>
            <a:off x="255600" y="1515450"/>
            <a:ext cx="7359300" cy="8200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a:t>
            </a:r>
            <a:r>
              <a:rPr lang="en" sz="2400">
                <a:solidFill>
                  <a:schemeClr val="dk1"/>
                </a:solidFill>
                <a:latin typeface="PT Sans Narrow"/>
                <a:ea typeface="PT Sans Narrow"/>
                <a:cs typeface="PT Sans Narrow"/>
                <a:sym typeface="PT Sans Narrow"/>
              </a:rPr>
              <a:t>If you’ve finished early or would like more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practice, check out this extension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activity:</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290" name="Google Shape;290;p38"/>
          <p:cNvPicPr preferRelativeResize="0"/>
          <p:nvPr/>
        </p:nvPicPr>
        <p:blipFill>
          <a:blip r:embed="rId3">
            <a:alphaModFix/>
          </a:blip>
          <a:stretch>
            <a:fillRect/>
          </a:stretch>
        </p:blipFill>
        <p:spPr>
          <a:xfrm>
            <a:off x="520725" y="1759700"/>
            <a:ext cx="1573400" cy="1573400"/>
          </a:xfrm>
          <a:prstGeom prst="rect">
            <a:avLst/>
          </a:prstGeom>
          <a:noFill/>
          <a:ln>
            <a:noFill/>
          </a:ln>
        </p:spPr>
      </p:pic>
      <p:pic>
        <p:nvPicPr>
          <p:cNvPr id="291" name="Google Shape;291;p38"/>
          <p:cNvPicPr preferRelativeResize="0"/>
          <p:nvPr/>
        </p:nvPicPr>
        <p:blipFill>
          <a:blip r:embed="rId4">
            <a:alphaModFix/>
          </a:blip>
          <a:stretch>
            <a:fillRect/>
          </a:stretch>
        </p:blipFill>
        <p:spPr>
          <a:xfrm>
            <a:off x="2434075" y="3333100"/>
            <a:ext cx="4741875" cy="6208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70"/>
        <p:cNvGrpSpPr/>
        <p:nvPr/>
      </p:nvGrpSpPr>
      <p:grpSpPr>
        <a:xfrm>
          <a:off x="0" y="0"/>
          <a:ext cx="0" cy="0"/>
          <a:chOff x="0" y="0"/>
          <a:chExt cx="0" cy="0"/>
        </a:xfrm>
      </p:grpSpPr>
      <p:sp>
        <p:nvSpPr>
          <p:cNvPr id="71" name="Google Shape;71;p15"/>
          <p:cNvSpPr txBox="1"/>
          <p:nvPr/>
        </p:nvSpPr>
        <p:spPr>
          <a:xfrm>
            <a:off x="250775" y="551804"/>
            <a:ext cx="7261200" cy="955500"/>
          </a:xfrm>
          <a:prstGeom prst="rect">
            <a:avLst/>
          </a:prstGeom>
          <a:solidFill>
            <a:srgbClr val="6AA84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Explore - Monday</a:t>
            </a:r>
            <a:endParaRPr sz="4800">
              <a:latin typeface="PT Sans Narrow"/>
              <a:ea typeface="PT Sans Narrow"/>
              <a:cs typeface="PT Sans Narrow"/>
              <a:sym typeface="PT Sans Narrow"/>
            </a:endParaRPr>
          </a:p>
        </p:txBody>
      </p:sp>
      <p:sp>
        <p:nvSpPr>
          <p:cNvPr id="72" name="Google Shape;72;p15"/>
          <p:cNvSpPr txBox="1"/>
          <p:nvPr/>
        </p:nvSpPr>
        <p:spPr>
          <a:xfrm>
            <a:off x="2299475" y="6295500"/>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solidFill>
                  <a:schemeClr val="dk1"/>
                </a:solidFill>
                <a:latin typeface="PT Sans Narrow"/>
                <a:ea typeface="PT Sans Narrow"/>
                <a:cs typeface="PT Sans Narrow"/>
                <a:sym typeface="PT Sans Narrow"/>
              </a:rPr>
              <a:t>Can you figure out what mixed number is being represented by the pictures? Fill in your answers in the text boxes.</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73" name="Google Shape;73;p15"/>
          <p:cNvPicPr preferRelativeResize="0"/>
          <p:nvPr/>
        </p:nvPicPr>
        <p:blipFill>
          <a:blip r:embed="rId3">
            <a:alphaModFix/>
          </a:blip>
          <a:stretch>
            <a:fillRect/>
          </a:stretch>
        </p:blipFill>
        <p:spPr>
          <a:xfrm>
            <a:off x="250775" y="1970513"/>
            <a:ext cx="7261201" cy="3861763"/>
          </a:xfrm>
          <a:prstGeom prst="rect">
            <a:avLst/>
          </a:prstGeom>
          <a:noFill/>
          <a:ln>
            <a:noFill/>
          </a:ln>
        </p:spPr>
      </p:pic>
      <p:sp>
        <p:nvSpPr>
          <p:cNvPr id="74" name="Google Shape;74;p15"/>
          <p:cNvSpPr txBox="1"/>
          <p:nvPr/>
        </p:nvSpPr>
        <p:spPr>
          <a:xfrm>
            <a:off x="794800" y="2932550"/>
            <a:ext cx="4110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15"/>
          <p:cNvSpPr txBox="1"/>
          <p:nvPr/>
        </p:nvSpPr>
        <p:spPr>
          <a:xfrm>
            <a:off x="1330900" y="2728650"/>
            <a:ext cx="4110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15"/>
          <p:cNvSpPr txBox="1"/>
          <p:nvPr/>
        </p:nvSpPr>
        <p:spPr>
          <a:xfrm>
            <a:off x="1264050" y="3085050"/>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p:nvPr/>
        </p:nvSpPr>
        <p:spPr>
          <a:xfrm>
            <a:off x="3074575" y="2932550"/>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15"/>
          <p:cNvSpPr txBox="1"/>
          <p:nvPr/>
        </p:nvSpPr>
        <p:spPr>
          <a:xfrm>
            <a:off x="3642425" y="2728650"/>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15"/>
          <p:cNvSpPr txBox="1"/>
          <p:nvPr/>
        </p:nvSpPr>
        <p:spPr>
          <a:xfrm>
            <a:off x="3642425" y="3085050"/>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5"/>
          <p:cNvSpPr txBox="1"/>
          <p:nvPr/>
        </p:nvSpPr>
        <p:spPr>
          <a:xfrm>
            <a:off x="5354350" y="3085050"/>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15"/>
          <p:cNvSpPr txBox="1"/>
          <p:nvPr/>
        </p:nvSpPr>
        <p:spPr>
          <a:xfrm>
            <a:off x="5890450" y="2932550"/>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5"/>
          <p:cNvSpPr txBox="1"/>
          <p:nvPr/>
        </p:nvSpPr>
        <p:spPr>
          <a:xfrm>
            <a:off x="5890450" y="3288950"/>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5"/>
          <p:cNvSpPr txBox="1"/>
          <p:nvPr/>
        </p:nvSpPr>
        <p:spPr>
          <a:xfrm>
            <a:off x="761350" y="5025450"/>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5"/>
          <p:cNvSpPr txBox="1"/>
          <p:nvPr/>
        </p:nvSpPr>
        <p:spPr>
          <a:xfrm>
            <a:off x="1264050" y="4851000"/>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5"/>
          <p:cNvSpPr txBox="1"/>
          <p:nvPr/>
        </p:nvSpPr>
        <p:spPr>
          <a:xfrm>
            <a:off x="1297450" y="5207400"/>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5"/>
          <p:cNvSpPr txBox="1"/>
          <p:nvPr/>
        </p:nvSpPr>
        <p:spPr>
          <a:xfrm>
            <a:off x="3074575" y="5085250"/>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5"/>
          <p:cNvSpPr txBox="1"/>
          <p:nvPr/>
        </p:nvSpPr>
        <p:spPr>
          <a:xfrm>
            <a:off x="3552475" y="4936175"/>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5"/>
          <p:cNvSpPr txBox="1"/>
          <p:nvPr/>
        </p:nvSpPr>
        <p:spPr>
          <a:xfrm>
            <a:off x="3552475" y="5292575"/>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15"/>
          <p:cNvSpPr txBox="1"/>
          <p:nvPr/>
        </p:nvSpPr>
        <p:spPr>
          <a:xfrm>
            <a:off x="5354350" y="5085250"/>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5"/>
          <p:cNvSpPr txBox="1"/>
          <p:nvPr/>
        </p:nvSpPr>
        <p:spPr>
          <a:xfrm>
            <a:off x="5890450" y="4936175"/>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5"/>
          <p:cNvSpPr txBox="1"/>
          <p:nvPr/>
        </p:nvSpPr>
        <p:spPr>
          <a:xfrm>
            <a:off x="5890450" y="5292575"/>
            <a:ext cx="477900" cy="3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16"/>
          <p:cNvSpPr/>
          <p:nvPr/>
        </p:nvSpPr>
        <p:spPr>
          <a:xfrm>
            <a:off x="6283700" y="0"/>
            <a:ext cx="1362900" cy="434400"/>
          </a:xfrm>
          <a:prstGeom prst="flowChartPunchedTape">
            <a:avLst/>
          </a:prstGeom>
          <a:solidFill>
            <a:srgbClr val="6AA84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txBox="1"/>
          <p:nvPr/>
        </p:nvSpPr>
        <p:spPr>
          <a:xfrm>
            <a:off x="6181188" y="-68536"/>
            <a:ext cx="1362900" cy="4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    </a:t>
            </a:r>
            <a:r>
              <a:rPr lang="en" sz="2400">
                <a:latin typeface="PT Sans Narrow"/>
                <a:ea typeface="PT Sans Narrow"/>
                <a:cs typeface="PT Sans Narrow"/>
                <a:sym typeface="PT Sans Narrow"/>
              </a:rPr>
              <a:t>Explore</a:t>
            </a:r>
            <a:endParaRPr sz="2400">
              <a:latin typeface="PT Sans Narrow"/>
              <a:ea typeface="PT Sans Narrow"/>
              <a:cs typeface="PT Sans Narrow"/>
              <a:sym typeface="PT Sans Narrow"/>
            </a:endParaRPr>
          </a:p>
        </p:txBody>
      </p:sp>
      <p:sp>
        <p:nvSpPr>
          <p:cNvPr id="98" name="Google Shape;98;p16"/>
          <p:cNvSpPr/>
          <p:nvPr/>
        </p:nvSpPr>
        <p:spPr>
          <a:xfrm>
            <a:off x="3371075" y="1521100"/>
            <a:ext cx="3946644" cy="1795122"/>
          </a:xfrm>
          <a:prstGeom prst="irregularSeal1">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txBox="1"/>
          <p:nvPr/>
        </p:nvSpPr>
        <p:spPr>
          <a:xfrm>
            <a:off x="4172663" y="1952913"/>
            <a:ext cx="2535300" cy="80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t>Do these questions on your own paper. Use virtual pattern blocks to help when needed.</a:t>
            </a:r>
            <a:endParaRPr sz="13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03"/>
        <p:cNvGrpSpPr/>
        <p:nvPr/>
      </p:nvGrpSpPr>
      <p:grpSpPr>
        <a:xfrm>
          <a:off x="0" y="0"/>
          <a:ext cx="0" cy="0"/>
          <a:chOff x="0" y="0"/>
          <a:chExt cx="0" cy="0"/>
        </a:xfrm>
      </p:grpSpPr>
      <p:sp>
        <p:nvSpPr>
          <p:cNvPr id="104" name="Google Shape;104;p17"/>
          <p:cNvSpPr txBox="1"/>
          <p:nvPr/>
        </p:nvSpPr>
        <p:spPr>
          <a:xfrm>
            <a:off x="255600" y="266055"/>
            <a:ext cx="7261200" cy="901200"/>
          </a:xfrm>
          <a:prstGeom prst="rect">
            <a:avLst/>
          </a:prstGeom>
          <a:solidFill>
            <a:srgbClr val="6AA84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Explain - Monday</a:t>
            </a:r>
            <a:endParaRPr sz="4800">
              <a:latin typeface="PT Sans Narrow"/>
              <a:ea typeface="PT Sans Narrow"/>
              <a:cs typeface="PT Sans Narrow"/>
              <a:sym typeface="PT Sans Narrow"/>
            </a:endParaRPr>
          </a:p>
        </p:txBody>
      </p:sp>
      <p:sp>
        <p:nvSpPr>
          <p:cNvPr id="105" name="Google Shape;105;p17"/>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106" name="Google Shape;106;p17"/>
          <p:cNvSpPr txBox="1"/>
          <p:nvPr/>
        </p:nvSpPr>
        <p:spPr>
          <a:xfrm>
            <a:off x="255600" y="1515450"/>
            <a:ext cx="7359300" cy="80964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thing you learned/remembered about </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mixed numbers or improper fractions?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Where’s a place that you’ve seen mixed numbers or improper fractions used around your home?</a:t>
            </a: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question you still have about mixed numbers or improper fractions?</a:t>
            </a:r>
            <a:endParaRPr sz="2400">
              <a:latin typeface="PT Sans Narrow"/>
              <a:ea typeface="PT Sans Narrow"/>
              <a:cs typeface="PT Sans Narrow"/>
              <a:sym typeface="PT Sans Narrow"/>
            </a:endParaRPr>
          </a:p>
        </p:txBody>
      </p:sp>
      <p:pic>
        <p:nvPicPr>
          <p:cNvPr id="107" name="Google Shape;107;p17"/>
          <p:cNvPicPr preferRelativeResize="0"/>
          <p:nvPr/>
        </p:nvPicPr>
        <p:blipFill>
          <a:blip r:embed="rId3">
            <a:alphaModFix/>
          </a:blip>
          <a:stretch>
            <a:fillRect/>
          </a:stretch>
        </p:blipFill>
        <p:spPr>
          <a:xfrm rot="-1149632">
            <a:off x="6109950" y="908925"/>
            <a:ext cx="1504950" cy="146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11"/>
        <p:cNvGrpSpPr/>
        <p:nvPr/>
      </p:nvGrpSpPr>
      <p:grpSpPr>
        <a:xfrm>
          <a:off x="0" y="0"/>
          <a:ext cx="0" cy="0"/>
          <a:chOff x="0" y="0"/>
          <a:chExt cx="0" cy="0"/>
        </a:xfrm>
      </p:grpSpPr>
      <p:sp>
        <p:nvSpPr>
          <p:cNvPr id="112" name="Google Shape;112;p18"/>
          <p:cNvSpPr txBox="1"/>
          <p:nvPr/>
        </p:nvSpPr>
        <p:spPr>
          <a:xfrm>
            <a:off x="255600" y="266055"/>
            <a:ext cx="7261200" cy="901200"/>
          </a:xfrm>
          <a:prstGeom prst="rect">
            <a:avLst/>
          </a:prstGeom>
          <a:solidFill>
            <a:srgbClr val="6AA84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Extend - Monday</a:t>
            </a:r>
            <a:endParaRPr sz="4800">
              <a:latin typeface="PT Sans Narrow"/>
              <a:ea typeface="PT Sans Narrow"/>
              <a:cs typeface="PT Sans Narrow"/>
              <a:sym typeface="PT Sans Narrow"/>
            </a:endParaRPr>
          </a:p>
        </p:txBody>
      </p:sp>
      <p:sp>
        <p:nvSpPr>
          <p:cNvPr id="113" name="Google Shape;113;p18"/>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114" name="Google Shape;114;p18"/>
          <p:cNvSpPr txBox="1"/>
          <p:nvPr/>
        </p:nvSpPr>
        <p:spPr>
          <a:xfrm>
            <a:off x="255600" y="1515450"/>
            <a:ext cx="7359300" cy="8200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If you’ve finished early or would like more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practice, check out some of these extension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activites:</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p:txBody>
      </p:sp>
      <p:pic>
        <p:nvPicPr>
          <p:cNvPr id="115" name="Google Shape;115;p18"/>
          <p:cNvPicPr preferRelativeResize="0"/>
          <p:nvPr/>
        </p:nvPicPr>
        <p:blipFill>
          <a:blip r:embed="rId3">
            <a:alphaModFix/>
          </a:blip>
          <a:stretch>
            <a:fillRect/>
          </a:stretch>
        </p:blipFill>
        <p:spPr>
          <a:xfrm>
            <a:off x="178150" y="1412862"/>
            <a:ext cx="1573400" cy="1573400"/>
          </a:xfrm>
          <a:prstGeom prst="rect">
            <a:avLst/>
          </a:prstGeom>
          <a:noFill/>
          <a:ln>
            <a:noFill/>
          </a:ln>
        </p:spPr>
      </p:pic>
      <p:pic>
        <p:nvPicPr>
          <p:cNvPr id="116" name="Google Shape;116;p18">
            <a:hlinkClick r:id="rId4"/>
          </p:cNvPr>
          <p:cNvPicPr preferRelativeResize="0"/>
          <p:nvPr/>
        </p:nvPicPr>
        <p:blipFill>
          <a:blip r:embed="rId5">
            <a:alphaModFix/>
          </a:blip>
          <a:stretch>
            <a:fillRect/>
          </a:stretch>
        </p:blipFill>
        <p:spPr>
          <a:xfrm>
            <a:off x="545625" y="3152586"/>
            <a:ext cx="1372650" cy="1736262"/>
          </a:xfrm>
          <a:prstGeom prst="rect">
            <a:avLst/>
          </a:prstGeom>
          <a:noFill/>
          <a:ln>
            <a:noFill/>
          </a:ln>
        </p:spPr>
      </p:pic>
      <p:sp>
        <p:nvSpPr>
          <p:cNvPr id="117" name="Google Shape;117;p18"/>
          <p:cNvSpPr txBox="1"/>
          <p:nvPr/>
        </p:nvSpPr>
        <p:spPr>
          <a:xfrm>
            <a:off x="2219975" y="3152575"/>
            <a:ext cx="4713900" cy="777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Click on the textbook link and review page 167. Work through some of questions #1-5 on page 168.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9"/>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123" name="Google Shape;123;p19"/>
          <p:cNvSpPr/>
          <p:nvPr/>
        </p:nvSpPr>
        <p:spPr>
          <a:xfrm>
            <a:off x="6283700" y="0"/>
            <a:ext cx="1362900" cy="434400"/>
          </a:xfrm>
          <a:prstGeom prst="flowChartPunchedTape">
            <a:avLst/>
          </a:prstGeom>
          <a:solidFill>
            <a:srgbClr val="6AA84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Extend</a:t>
            </a:r>
            <a:endParaRPr/>
          </a:p>
        </p:txBody>
      </p:sp>
      <p:sp>
        <p:nvSpPr>
          <p:cNvPr id="124" name="Google Shape;124;p19"/>
          <p:cNvSpPr txBox="1"/>
          <p:nvPr/>
        </p:nvSpPr>
        <p:spPr>
          <a:xfrm>
            <a:off x="5700675" y="6701025"/>
            <a:ext cx="1260600" cy="4932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125" name="Google Shape;125;p19"/>
          <p:cNvSpPr txBox="1"/>
          <p:nvPr/>
        </p:nvSpPr>
        <p:spPr>
          <a:xfrm>
            <a:off x="5700675" y="7778413"/>
            <a:ext cx="1260600" cy="4932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126" name="Google Shape;126;p19"/>
          <p:cNvSpPr txBox="1"/>
          <p:nvPr/>
        </p:nvSpPr>
        <p:spPr>
          <a:xfrm>
            <a:off x="5700675" y="8855800"/>
            <a:ext cx="1260600" cy="493200"/>
          </a:xfrm>
          <a:prstGeom prst="rect">
            <a:avLst/>
          </a:prstGeom>
          <a:solidFill>
            <a:srgbClr val="CC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30"/>
        <p:cNvGrpSpPr/>
        <p:nvPr/>
      </p:nvGrpSpPr>
      <p:grpSpPr>
        <a:xfrm>
          <a:off x="0" y="0"/>
          <a:ext cx="0" cy="0"/>
          <a:chOff x="0" y="0"/>
          <a:chExt cx="0" cy="0"/>
        </a:xfrm>
      </p:grpSpPr>
      <p:sp>
        <p:nvSpPr>
          <p:cNvPr id="131" name="Google Shape;131;p20"/>
          <p:cNvSpPr txBox="1"/>
          <p:nvPr/>
        </p:nvSpPr>
        <p:spPr>
          <a:xfrm>
            <a:off x="255600" y="285104"/>
            <a:ext cx="7261200" cy="955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Engage - Tuesday</a:t>
            </a:r>
            <a:endParaRPr sz="4800">
              <a:latin typeface="PT Sans Narrow"/>
              <a:ea typeface="PT Sans Narrow"/>
              <a:cs typeface="PT Sans Narrow"/>
              <a:sym typeface="PT Sans Narrow"/>
            </a:endParaRPr>
          </a:p>
        </p:txBody>
      </p:sp>
      <p:sp>
        <p:nvSpPr>
          <p:cNvPr id="132" name="Google Shape;132;p20"/>
          <p:cNvSpPr txBox="1"/>
          <p:nvPr/>
        </p:nvSpPr>
        <p:spPr>
          <a:xfrm>
            <a:off x="4348175" y="5689125"/>
            <a:ext cx="3163800" cy="3168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PT Sans Narrow"/>
                <a:ea typeface="PT Sans Narrow"/>
                <a:cs typeface="PT Sans Narrow"/>
                <a:sym typeface="PT Sans Narrow"/>
              </a:rPr>
              <a:t>Click on the Edwin logo to take you to an Edwin video that will teach you more about mixed numbers and improper fractions.</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
        <p:nvSpPr>
          <p:cNvPr id="133" name="Google Shape;133;p20"/>
          <p:cNvSpPr txBox="1"/>
          <p:nvPr/>
        </p:nvSpPr>
        <p:spPr>
          <a:xfrm>
            <a:off x="4348175" y="2014025"/>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Watch the video to learn more about drawing mixed numbers and improper fractions.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134" name="Google Shape;134;p20">
            <a:hlinkClick r:id="rId3"/>
          </p:cNvPr>
          <p:cNvPicPr preferRelativeResize="0"/>
          <p:nvPr/>
        </p:nvPicPr>
        <p:blipFill rotWithShape="1">
          <a:blip r:embed="rId4">
            <a:alphaModFix/>
          </a:blip>
          <a:srcRect t="8240" b="-8240"/>
          <a:stretch/>
        </p:blipFill>
        <p:spPr>
          <a:xfrm>
            <a:off x="251550" y="5688975"/>
            <a:ext cx="3884650" cy="1618600"/>
          </a:xfrm>
          <a:prstGeom prst="rect">
            <a:avLst/>
          </a:prstGeom>
          <a:noFill/>
          <a:ln>
            <a:noFill/>
          </a:ln>
        </p:spPr>
      </p:pic>
      <p:pic>
        <p:nvPicPr>
          <p:cNvPr id="135" name="Google Shape;135;p20" title="Renaming Improper Fractions and Mixed Numbers using Visual Models">
            <a:hlinkClick r:id="rId5"/>
          </p:cNvPr>
          <p:cNvPicPr preferRelativeResize="0"/>
          <p:nvPr/>
        </p:nvPicPr>
        <p:blipFill>
          <a:blip r:embed="rId6">
            <a:alphaModFix/>
          </a:blip>
          <a:stretch>
            <a:fillRect/>
          </a:stretch>
        </p:blipFill>
        <p:spPr>
          <a:xfrm>
            <a:off x="172188" y="2001067"/>
            <a:ext cx="4043375" cy="30325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1"/>
          <p:cNvSpPr/>
          <p:nvPr/>
        </p:nvSpPr>
        <p:spPr>
          <a:xfrm>
            <a:off x="5919925" y="0"/>
            <a:ext cx="1726675" cy="589250"/>
          </a:xfrm>
          <a:prstGeom prst="flowChartPunchedTape">
            <a:avLst/>
          </a:prstGeom>
          <a:solidFill>
            <a:srgbClr val="3D85C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1"/>
          <p:cNvSpPr txBox="1"/>
          <p:nvPr/>
        </p:nvSpPr>
        <p:spPr>
          <a:xfrm>
            <a:off x="5919913" y="-11"/>
            <a:ext cx="1362900" cy="4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    </a:t>
            </a:r>
            <a:r>
              <a:rPr lang="en" sz="2400">
                <a:latin typeface="PT Sans Narrow"/>
                <a:ea typeface="PT Sans Narrow"/>
                <a:cs typeface="PT Sans Narrow"/>
                <a:sym typeface="PT Sans Narrow"/>
              </a:rPr>
              <a:t>Explore</a:t>
            </a:r>
            <a:endParaRPr sz="2400">
              <a:latin typeface="PT Sans Narrow"/>
              <a:ea typeface="PT Sans Narrow"/>
              <a:cs typeface="PT Sans Narrow"/>
              <a:sym typeface="PT Sans Narrow"/>
            </a:endParaRPr>
          </a:p>
        </p:txBody>
      </p:sp>
      <p:sp>
        <p:nvSpPr>
          <p:cNvPr id="142" name="Google Shape;142;p21"/>
          <p:cNvSpPr/>
          <p:nvPr/>
        </p:nvSpPr>
        <p:spPr>
          <a:xfrm>
            <a:off x="4563275" y="1419175"/>
            <a:ext cx="3083346" cy="2582226"/>
          </a:xfrm>
          <a:prstGeom prst="irregularSeal1">
            <a:avLst/>
          </a:prstGeom>
          <a:solidFill>
            <a:srgbClr val="9FC5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p:nvPr/>
        </p:nvSpPr>
        <p:spPr>
          <a:xfrm>
            <a:off x="5114950" y="2186550"/>
            <a:ext cx="1980000" cy="7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t> Do these questions on      </a:t>
            </a:r>
            <a:endParaRPr sz="1300" b="1"/>
          </a:p>
          <a:p>
            <a:pPr marL="0" lvl="0" indent="0" algn="l" rtl="0">
              <a:spcBef>
                <a:spcPts val="0"/>
              </a:spcBef>
              <a:spcAft>
                <a:spcPts val="0"/>
              </a:spcAft>
              <a:buNone/>
            </a:pPr>
            <a:r>
              <a:rPr lang="en" sz="1300" b="1"/>
              <a:t> your own paper.   </a:t>
            </a:r>
            <a:endParaRPr sz="1300" b="1"/>
          </a:p>
          <a:p>
            <a:pPr marL="0" lvl="0" indent="0" algn="l" rtl="0">
              <a:spcBef>
                <a:spcPts val="0"/>
              </a:spcBef>
              <a:spcAft>
                <a:spcPts val="0"/>
              </a:spcAft>
              <a:buNone/>
            </a:pPr>
            <a:r>
              <a:rPr lang="en" sz="1300" b="1"/>
              <a:t> Choose some from   </a:t>
            </a:r>
            <a:endParaRPr sz="1300" b="1"/>
          </a:p>
          <a:p>
            <a:pPr marL="0" lvl="0" indent="0" algn="l" rtl="0">
              <a:spcBef>
                <a:spcPts val="0"/>
              </a:spcBef>
              <a:spcAft>
                <a:spcPts val="0"/>
              </a:spcAft>
              <a:buNone/>
            </a:pPr>
            <a:r>
              <a:rPr lang="en" sz="1300" b="1"/>
              <a:t>  each question. </a:t>
            </a:r>
            <a:endParaRPr sz="1300"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1072</Words>
  <Application>Microsoft Macintosh PowerPoint</Application>
  <PresentationFormat>Custom</PresentationFormat>
  <Paragraphs>215</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PT Sans Narrow</vt:lpstr>
      <vt:lpstr>Average</vt:lpstr>
      <vt:lpstr>Oswald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Christopher Dawson</cp:lastModifiedBy>
  <cp:revision>1</cp:revision>
  <dcterms:modified xsi:type="dcterms:W3CDTF">2020-04-21T20:53:53Z</dcterms:modified>
</cp:coreProperties>
</file>