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7A7EFFB-30A5-4E40-8FC8-62C9348D894B}">
  <a:tblStyle styleId="{57A7EFFB-30A5-4E40-8FC8-62C9348D894B}" styleName="Table_0">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0F2EE"/>
          </a:solidFill>
        </a:fill>
      </a:tcStyle>
    </a:wholeTbl>
    <a:band1H>
      <a:tcTxStyle b="off" i="off"/>
      <a:tcStyle>
        <a:tcBdr/>
        <a:fill>
          <a:solidFill>
            <a:srgbClr val="E0E5DB"/>
          </a:solidFill>
        </a:fill>
      </a:tcStyle>
    </a:band1H>
    <a:band2H>
      <a:tcTxStyle b="off" i="off"/>
      <a:tcStyle>
        <a:tcBdr/>
      </a:tcStyle>
    </a:band2H>
    <a:band1V>
      <a:tcTxStyle b="off" i="off"/>
      <a:tcStyle>
        <a:tcBdr/>
        <a:fill>
          <a:solidFill>
            <a:srgbClr val="E0E5DB"/>
          </a:solidFill>
        </a:fill>
      </a:tcStyle>
    </a:band1V>
    <a:band2V>
      <a:tcTxStyle b="off" i="off"/>
      <a:tcStyle>
        <a:tcBdr/>
      </a:tcStyle>
    </a:band2V>
    <a:lastCol>
      <a:tcTxStyle b="on" i="off">
        <a:font>
          <a:latin typeface="Calibri"/>
          <a:ea typeface="Calibri"/>
          <a:cs typeface="Calibri"/>
        </a:font>
        <a:srgbClr val="FFFFFF"/>
      </a:tcTxStyle>
      <a:tcStyle>
        <a:tcBdr/>
        <a:fill>
          <a:solidFill>
            <a:srgbClr val="A5B592"/>
          </a:solidFill>
        </a:fill>
      </a:tcStyle>
    </a:lastCol>
    <a:firstCol>
      <a:tcTxStyle b="on" i="off">
        <a:font>
          <a:latin typeface="Calibri"/>
          <a:ea typeface="Calibri"/>
          <a:cs typeface="Calibri"/>
        </a:font>
        <a:srgbClr val="FFFFFF"/>
      </a:tcTxStyle>
      <a:tcStyle>
        <a:tcBdr/>
        <a:fill>
          <a:solidFill>
            <a:srgbClr val="A5B592"/>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A5B592"/>
          </a:solidFill>
        </a:fill>
      </a:tcStyle>
    </a:lastRow>
    <a:seCell>
      <a:tcTxStyle b="off" i="off"/>
      <a:tcStyle>
        <a:tcBdr/>
      </a:tcStyle>
    </a:seCell>
    <a:swCell>
      <a:tcTxStyle b="off" i="off"/>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A5B592"/>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3" d="100"/>
          <a:sy n="103" d="100"/>
        </p:scale>
        <p:origin x="-440"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673333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74b1b69def_0_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1" name="Google Shape;451;g74b1b69def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g84c358698a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0" name="Google Shape;530;g84c358698a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74b1b69def_0_1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74b1b69def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74b1b69def_0_2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74b1b69def_0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1"/>
        <p:cNvGrpSpPr/>
        <p:nvPr/>
      </p:nvGrpSpPr>
      <p:grpSpPr>
        <a:xfrm>
          <a:off x="0" y="0"/>
          <a:ext cx="0" cy="0"/>
          <a:chOff x="0" y="0"/>
          <a:chExt cx="0" cy="0"/>
        </a:xfrm>
      </p:grpSpPr>
      <p:sp>
        <p:nvSpPr>
          <p:cNvPr id="702" name="Google Shape;702;g74b1b69def_0_3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3" name="Google Shape;703;g74b1b69def_0_3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34c5d0816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34c5d0816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4c358698a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4c358698a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4612b2ea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4612b2ea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84c358698a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84c358698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4612b2ea7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4612b2ea7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84c358698a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84c358698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74b1b69def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74b1b69def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84c358698a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84c358698a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6.xml"/><Relationship Id="rId6" Type="http://schemas.openxmlformats.org/officeDocument/2006/relationships/slide" Target="slide8.xml"/><Relationship Id="rId7" Type="http://schemas.openxmlformats.org/officeDocument/2006/relationships/slide" Target="slide10.xml"/><Relationship Id="rId8" Type="http://schemas.openxmlformats.org/officeDocument/2006/relationships/slide" Target="slide12.xml"/><Relationship Id="rId9" Type="http://schemas.openxmlformats.org/officeDocument/2006/relationships/slide" Target="slide13.xml"/><Relationship Id="rId10" Type="http://schemas.openxmlformats.org/officeDocument/2006/relationships/slide" Target="slide14.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drive.google.com/file/d/1dnGe-v56Il2Hrdd5v6SgbEZQP0L1TmqM/view" TargetMode="External"/><Relationship Id="rId12" Type="http://schemas.openxmlformats.org/officeDocument/2006/relationships/image" Target="../media/image10.png"/><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12.xml"/><Relationship Id="rId6" Type="http://schemas.openxmlformats.org/officeDocument/2006/relationships/slide" Target="slide13.xml"/><Relationship Id="rId7" Type="http://schemas.openxmlformats.org/officeDocument/2006/relationships/slide" Target="slide14.xml"/><Relationship Id="rId8" Type="http://schemas.openxmlformats.org/officeDocument/2006/relationships/slide" Target="slide6.xml"/><Relationship Id="rId9" Type="http://schemas.openxmlformats.org/officeDocument/2006/relationships/slide" Target="slide8.xml"/><Relationship Id="rId10" Type="http://schemas.openxmlformats.org/officeDocument/2006/relationships/slide" Target="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13.xml"/><Relationship Id="rId6" Type="http://schemas.openxmlformats.org/officeDocument/2006/relationships/slide" Target="slide14.xml"/><Relationship Id="rId7" Type="http://schemas.openxmlformats.org/officeDocument/2006/relationships/slide" Target="slide6.xml"/><Relationship Id="rId8" Type="http://schemas.openxmlformats.org/officeDocument/2006/relationships/slide" Target="slide8.xml"/><Relationship Id="rId9" Type="http://schemas.openxmlformats.org/officeDocument/2006/relationships/slide" Target="slide10.xml"/><Relationship Id="rId10" Type="http://schemas.openxmlformats.org/officeDocument/2006/relationships/slide" Target="slide12.xml"/><Relationship Id="rId11" Type="http://schemas.openxmlformats.org/officeDocument/2006/relationships/image" Target="../media/image11.png"/><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drive.google.com/open?id=1hCSOKYDQtoy10zWaWs3OU5ITEZM-GPoL" TargetMode="External"/><Relationship Id="rId12" Type="http://schemas.openxmlformats.org/officeDocument/2006/relationships/image" Target="../media/image9.jpg"/><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14.xml"/><Relationship Id="rId6" Type="http://schemas.openxmlformats.org/officeDocument/2006/relationships/slide" Target="slide6.xml"/><Relationship Id="rId7" Type="http://schemas.openxmlformats.org/officeDocument/2006/relationships/slide" Target="slide8.xml"/><Relationship Id="rId8" Type="http://schemas.openxmlformats.org/officeDocument/2006/relationships/slide" Target="slide10.xml"/><Relationship Id="rId9" Type="http://schemas.openxmlformats.org/officeDocument/2006/relationships/slide" Target="slide12.xml"/><Relationship Id="rId10" Type="http://schemas.openxmlformats.org/officeDocument/2006/relationships/slide" Target="slide13.xml"/></Relationships>
</file>

<file path=ppt/slides/_rels/slide14.xml.rels><?xml version="1.0" encoding="UTF-8" standalone="yes"?>
<Relationships xmlns="http://schemas.openxmlformats.org/package/2006/relationships"><Relationship Id="rId11" Type="http://schemas.openxmlformats.org/officeDocument/2006/relationships/slide" Target="slide8.xml"/><Relationship Id="rId12" Type="http://schemas.openxmlformats.org/officeDocument/2006/relationships/slide" Target="slide10.xml"/><Relationship Id="rId13" Type="http://schemas.openxmlformats.org/officeDocument/2006/relationships/slide" Target="slide12.xml"/><Relationship Id="rId14" Type="http://schemas.openxmlformats.org/officeDocument/2006/relationships/slide" Target="slide13.xml"/><Relationship Id="rId15" Type="http://schemas.openxmlformats.org/officeDocument/2006/relationships/slide" Target="slide14.xml"/><Relationship Id="rId16" Type="http://schemas.openxmlformats.org/officeDocument/2006/relationships/hyperlink" Target="https://twitter.com/hyerlinks" TargetMode="External"/><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slide" Target="slide2.xml"/><Relationship Id="rId4" Type="http://schemas.openxmlformats.org/officeDocument/2006/relationships/hyperlink" Target="https://ca.ixl.com/math/grade-6/perimeter" TargetMode="External"/><Relationship Id="rId5" Type="http://schemas.openxmlformats.org/officeDocument/2006/relationships/hyperlink" Target="https://www.funbrain.com/games/shape-surveyor" TargetMode="External"/><Relationship Id="rId6" Type="http://schemas.openxmlformats.org/officeDocument/2006/relationships/hyperlink" Target="https://www.sheppardsoftware.com/mathgames/geometry/shapeshoot/PerimeterShapesShoot.htm" TargetMode="External"/><Relationship Id="rId7" Type="http://schemas.openxmlformats.org/officeDocument/2006/relationships/hyperlink" Target="https://toytheater.com/perimeter-climber/" TargetMode="External"/><Relationship Id="rId8" Type="http://schemas.openxmlformats.org/officeDocument/2006/relationships/hyperlink" Target="https://www.mathplayground.com/perimeter_snatch_jr.html" TargetMode="External"/><Relationship Id="rId9" Type="http://schemas.openxmlformats.org/officeDocument/2006/relationships/slide" Target="slide4.xml"/><Relationship Id="rId10" Type="http://schemas.openxmlformats.org/officeDocument/2006/relationships/slide" Target="slide6.xml"/></Relationships>
</file>

<file path=ppt/slides/_rels/slide2.xml.rels><?xml version="1.0" encoding="UTF-8" standalone="yes"?>
<Relationships xmlns="http://schemas.openxmlformats.org/package/2006/relationships"><Relationship Id="rId11" Type="http://schemas.openxmlformats.org/officeDocument/2006/relationships/hyperlink" Target="http://www.youtube.com/watch?v=AAY1bsazcgM" TargetMode="External"/><Relationship Id="rId12" Type="http://schemas.openxmlformats.org/officeDocument/2006/relationships/image" Target="../media/image1.jpg"/><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slide" Target="slide2.xml"/><Relationship Id="rId4" Type="http://schemas.openxmlformats.org/officeDocument/2006/relationships/slide" Target="slide4.xml"/><Relationship Id="rId5" Type="http://schemas.openxmlformats.org/officeDocument/2006/relationships/slide" Target="slide6.xml"/><Relationship Id="rId6" Type="http://schemas.openxmlformats.org/officeDocument/2006/relationships/slide" Target="slide8.xml"/><Relationship Id="rId7" Type="http://schemas.openxmlformats.org/officeDocument/2006/relationships/slide" Target="slide10.xml"/><Relationship Id="rId8" Type="http://schemas.openxmlformats.org/officeDocument/2006/relationships/slide" Target="slide12.xml"/><Relationship Id="rId9" Type="http://schemas.openxmlformats.org/officeDocument/2006/relationships/slide" Target="slide13.xml"/><Relationship Id="rId10" Type="http://schemas.openxmlformats.org/officeDocument/2006/relationships/slide" Target="slide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s://flipgrid.com/williams6496" TargetMode="External"/><Relationship Id="rId6"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1" Type="http://schemas.openxmlformats.org/officeDocument/2006/relationships/hyperlink" Target="http://www.youtube.com/watch?v=nP5nDD_yagQ" TargetMode="External"/><Relationship Id="rId12" Type="http://schemas.openxmlformats.org/officeDocument/2006/relationships/image" Target="../media/image5.jpg"/><Relationship Id="rId13" Type="http://schemas.openxmlformats.org/officeDocument/2006/relationships/image" Target="../media/image6.png"/><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slide" Target="slide2.xml"/><Relationship Id="rId4" Type="http://schemas.openxmlformats.org/officeDocument/2006/relationships/slide" Target="slide6.xml"/><Relationship Id="rId5" Type="http://schemas.openxmlformats.org/officeDocument/2006/relationships/slide" Target="slide8.xml"/><Relationship Id="rId6" Type="http://schemas.openxmlformats.org/officeDocument/2006/relationships/slide" Target="slide10.xml"/><Relationship Id="rId7" Type="http://schemas.openxmlformats.org/officeDocument/2006/relationships/slide" Target="slide4.xml"/><Relationship Id="rId8" Type="http://schemas.openxmlformats.org/officeDocument/2006/relationships/slide" Target="slide12.xml"/><Relationship Id="rId9" Type="http://schemas.openxmlformats.org/officeDocument/2006/relationships/slide" Target="slide13.xml"/><Relationship Id="rId10" Type="http://schemas.openxmlformats.org/officeDocument/2006/relationships/slide" Target="slide1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hyperlink" Target="https://flipgrid.com/williams0423" TargetMode="External"/><Relationship Id="rId6"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hyperlink" Target="https://drive.google.com/open?id=1hCSOKYDQtoy10zWaWs3OU5ITEZM-GPoL" TargetMode="External"/><Relationship Id="rId12" Type="http://schemas.openxmlformats.org/officeDocument/2006/relationships/image" Target="../media/image9.jpg"/><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slide" Target="slide2.xml"/><Relationship Id="rId4" Type="http://schemas.openxmlformats.org/officeDocument/2006/relationships/slide" Target="slide8.xml"/><Relationship Id="rId5" Type="http://schemas.openxmlformats.org/officeDocument/2006/relationships/slide" Target="slide10.xml"/><Relationship Id="rId6" Type="http://schemas.openxmlformats.org/officeDocument/2006/relationships/slide" Target="slide4.xml"/><Relationship Id="rId7" Type="http://schemas.openxmlformats.org/officeDocument/2006/relationships/slide" Target="slide12.xml"/><Relationship Id="rId8" Type="http://schemas.openxmlformats.org/officeDocument/2006/relationships/slide" Target="slide13.xml"/><Relationship Id="rId9" Type="http://schemas.openxmlformats.org/officeDocument/2006/relationships/slide" Target="slide14.xml"/><Relationship Id="rId10" Type="http://schemas.openxmlformats.org/officeDocument/2006/relationships/slide" Target="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hyperlink" Target="https://drive.google.com/open?id=1hCSOKYDQtoy10zWaWs3OU5ITEZM-GPoL" TargetMode="External"/><Relationship Id="rId12" Type="http://schemas.openxmlformats.org/officeDocument/2006/relationships/image" Target="../media/image9.jpg"/><Relationship Id="rId13" Type="http://schemas.openxmlformats.org/officeDocument/2006/relationships/hyperlink" Target="http://drive.google.com/file/d/1m00uRroUtPB46ncSXYU5KsVYtASUe-U1/view" TargetMode="External"/><Relationship Id="rId14" Type="http://schemas.openxmlformats.org/officeDocument/2006/relationships/image" Target="../media/image10.png"/><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slide" Target="slide2.xml"/><Relationship Id="rId4" Type="http://schemas.openxmlformats.org/officeDocument/2006/relationships/slide" Target="slide10.xml"/><Relationship Id="rId5" Type="http://schemas.openxmlformats.org/officeDocument/2006/relationships/slide" Target="slide4.xml"/><Relationship Id="rId6" Type="http://schemas.openxmlformats.org/officeDocument/2006/relationships/slide" Target="slide12.xml"/><Relationship Id="rId7" Type="http://schemas.openxmlformats.org/officeDocument/2006/relationships/slide" Target="slide13.xml"/><Relationship Id="rId8" Type="http://schemas.openxmlformats.org/officeDocument/2006/relationships/slide" Target="slide14.xml"/><Relationship Id="rId9" Type="http://schemas.openxmlformats.org/officeDocument/2006/relationships/slide" Target="slide6.xml"/><Relationship Id="rId10" Type="http://schemas.openxmlformats.org/officeDocument/2006/relationships/slide" Target="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5" name="Google Shape;55;p13"/>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6" name="Google Shape;56;p13"/>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7" name="Google Shape;57;p13"/>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8" name="Google Shape;58;p13"/>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9" name="Google Shape;59;p13"/>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0" name="Google Shape;60;p13"/>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1" name="Google Shape;61;p13"/>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2" name="Google Shape;62;p13"/>
          <p:cNvSpPr/>
          <p:nvPr/>
        </p:nvSpPr>
        <p:spPr>
          <a:xfrm>
            <a:off x="221675" y="570875"/>
            <a:ext cx="8290500" cy="4443900"/>
          </a:xfrm>
          <a:prstGeom prst="rect">
            <a:avLst/>
          </a:prstGeom>
          <a:solidFill>
            <a:srgbClr val="F9F8D6"/>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 name="Google Shape;64;p13"/>
          <p:cNvGrpSpPr/>
          <p:nvPr/>
        </p:nvGrpSpPr>
        <p:grpSpPr>
          <a:xfrm>
            <a:off x="120150" y="657525"/>
            <a:ext cx="290886" cy="4262400"/>
            <a:chOff x="120150" y="657525"/>
            <a:chExt cx="290886" cy="4262400"/>
          </a:xfrm>
        </p:grpSpPr>
        <p:sp>
          <p:nvSpPr>
            <p:cNvPr id="65" name="Google Shape;65;p13"/>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3"/>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3"/>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3"/>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3"/>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3"/>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3"/>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3"/>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3"/>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3"/>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3"/>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3"/>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13"/>
          <p:cNvSpPr/>
          <p:nvPr/>
        </p:nvSpPr>
        <p:spPr>
          <a:xfrm>
            <a:off x="2172075" y="991950"/>
            <a:ext cx="4495800" cy="2000400"/>
          </a:xfrm>
          <a:prstGeom prst="roundRect">
            <a:avLst>
              <a:gd name="adj" fmla="val 16667"/>
            </a:avLst>
          </a:prstGeom>
          <a:solidFill>
            <a:srgbClr val="F3F3F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4000">
                <a:latin typeface="Love Ya Like A Sister"/>
                <a:ea typeface="Love Ya Like A Sister"/>
                <a:cs typeface="Love Ya Like A Sister"/>
                <a:sym typeface="Love Ya Like A Sister"/>
              </a:rPr>
              <a:t>Perimeter Unit</a:t>
            </a:r>
            <a:endParaRPr sz="4000">
              <a:latin typeface="Love Ya Like A Sister"/>
              <a:ea typeface="Love Ya Like A Sister"/>
              <a:cs typeface="Love Ya Like A Sister"/>
              <a:sym typeface="Love Ya Like A Sister"/>
            </a:endParaRPr>
          </a:p>
          <a:p>
            <a:pPr marL="0" lvl="0" indent="0" algn="ctr" rtl="0">
              <a:spcBef>
                <a:spcPts val="0"/>
              </a:spcBef>
              <a:spcAft>
                <a:spcPts val="0"/>
              </a:spcAft>
              <a:buNone/>
            </a:pPr>
            <a:endParaRPr sz="4800">
              <a:latin typeface="Love Ya Like A Sister"/>
              <a:ea typeface="Love Ya Like A Sister"/>
              <a:cs typeface="Love Ya Like A Sister"/>
              <a:sym typeface="Love Ya Like A Sister"/>
            </a:endParaRPr>
          </a:p>
          <a:p>
            <a:pPr marL="0" lvl="0" indent="0" algn="ctr" rtl="0">
              <a:spcBef>
                <a:spcPts val="0"/>
              </a:spcBef>
              <a:spcAft>
                <a:spcPts val="0"/>
              </a:spcAft>
              <a:buNone/>
            </a:pPr>
            <a:r>
              <a:rPr lang="en" sz="2400">
                <a:latin typeface="Love Ya Like A Sister"/>
                <a:ea typeface="Love Ya Like A Sister"/>
                <a:cs typeface="Love Ya Like A Sister"/>
                <a:sym typeface="Love Ya Like A Sister"/>
              </a:rPr>
              <a:t>Math Week 7: May</a:t>
            </a:r>
            <a:endParaRPr sz="2400">
              <a:latin typeface="Love Ya Like A Sister"/>
              <a:ea typeface="Love Ya Like A Sister"/>
              <a:cs typeface="Love Ya Like A Sister"/>
              <a:sym typeface="Love Ya Like A Sister"/>
            </a:endParaRPr>
          </a:p>
        </p:txBody>
      </p:sp>
      <p:cxnSp>
        <p:nvCxnSpPr>
          <p:cNvPr id="85" name="Google Shape;85;p13"/>
          <p:cNvCxnSpPr/>
          <p:nvPr/>
        </p:nvCxnSpPr>
        <p:spPr>
          <a:xfrm>
            <a:off x="2759825" y="2016025"/>
            <a:ext cx="3342600" cy="25800"/>
          </a:xfrm>
          <a:prstGeom prst="straightConnector1">
            <a:avLst/>
          </a:prstGeom>
          <a:noFill/>
          <a:ln w="9525" cap="flat" cmpd="sng">
            <a:solidFill>
              <a:schemeClr val="dk2"/>
            </a:solidFill>
            <a:prstDash val="solid"/>
            <a:round/>
            <a:headEnd type="none" w="med" len="med"/>
            <a:tailEnd type="none" w="med" len="med"/>
          </a:ln>
        </p:spPr>
      </p:cxnSp>
      <p:cxnSp>
        <p:nvCxnSpPr>
          <p:cNvPr id="86" name="Google Shape;86;p13"/>
          <p:cNvCxnSpPr/>
          <p:nvPr/>
        </p:nvCxnSpPr>
        <p:spPr>
          <a:xfrm>
            <a:off x="2759825" y="2397025"/>
            <a:ext cx="3342600" cy="25800"/>
          </a:xfrm>
          <a:prstGeom prst="straightConnector1">
            <a:avLst/>
          </a:prstGeom>
          <a:noFill/>
          <a:ln w="9525" cap="flat" cmpd="sng">
            <a:solidFill>
              <a:schemeClr val="dk2"/>
            </a:solidFill>
            <a:prstDash val="solid"/>
            <a:round/>
            <a:headEnd type="none" w="med" len="med"/>
            <a:tailEnd type="none" w="med" len="med"/>
          </a:ln>
        </p:spPr>
      </p:cxnSp>
      <p:sp>
        <p:nvSpPr>
          <p:cNvPr id="87" name="Google Shape;87;p13">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3">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a:hlinkClick r:id="rId5"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a:hlinkClick r:id="rId6"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a:hlinkClick r:id="rId7"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3">
            <a:hlinkClick r:id="rId8" action="ppaction://hlinksldjump"/>
          </p:cNvPr>
          <p:cNvSpPr/>
          <p:nvPr/>
        </p:nvSpPr>
        <p:spPr>
          <a:xfrm rot="5400000">
            <a:off x="8093975" y="11764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3">
            <a:hlinkClick r:id="rId9"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3">
            <a:hlinkClick r:id="rId10"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3"/>
          <p:cNvSpPr txBox="1"/>
          <p:nvPr/>
        </p:nvSpPr>
        <p:spPr>
          <a:xfrm>
            <a:off x="2291475" y="3301850"/>
            <a:ext cx="4278300" cy="15702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chemeClr val="dk1"/>
              </a:buClr>
              <a:buSzPts val="1800"/>
              <a:buChar char="●"/>
            </a:pPr>
            <a:r>
              <a:rPr lang="en" sz="1800">
                <a:solidFill>
                  <a:schemeClr val="dk1"/>
                </a:solidFill>
              </a:rPr>
              <a:t>Explain and use models to determine the perimeter of any polygon.</a:t>
            </a:r>
            <a:endParaRPr sz="1800">
              <a:solidFill>
                <a:schemeClr val="dk1"/>
              </a:solidFill>
            </a:endParaRPr>
          </a:p>
          <a:p>
            <a:pPr marL="457200" lvl="0" indent="-342900" algn="l" rtl="0">
              <a:lnSpc>
                <a:spcPct val="115000"/>
              </a:lnSpc>
              <a:spcBef>
                <a:spcPts val="0"/>
              </a:spcBef>
              <a:spcAft>
                <a:spcPts val="0"/>
              </a:spcAft>
              <a:buClr>
                <a:schemeClr val="dk1"/>
              </a:buClr>
              <a:buSzPts val="1800"/>
              <a:buChar char="●"/>
            </a:pPr>
            <a:r>
              <a:rPr lang="en" sz="1800">
                <a:solidFill>
                  <a:schemeClr val="dk1"/>
                </a:solidFill>
              </a:rPr>
              <a:t>Generalize a formula to determine the Perimeter of a polygon.</a:t>
            </a:r>
            <a:endParaRPr sz="1800">
              <a:solidFill>
                <a:schemeClr val="dk1"/>
              </a:solidFill>
            </a:endParaRPr>
          </a:p>
          <a:p>
            <a:pPr marL="0" lvl="0" indent="0" algn="l" rtl="0">
              <a:spcBef>
                <a:spcPts val="160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22"/>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454" name="Google Shape;454;p22"/>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455" name="Google Shape;455;p22"/>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56" name="Google Shape;456;p22"/>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57" name="Google Shape;457;p22"/>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58" name="Google Shape;458;p22"/>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59" name="Google Shape;459;p22"/>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460" name="Google Shape;460;p22">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1" name="Google Shape;461;p22"/>
          <p:cNvGrpSpPr/>
          <p:nvPr/>
        </p:nvGrpSpPr>
        <p:grpSpPr>
          <a:xfrm>
            <a:off x="120150" y="570875"/>
            <a:ext cx="8392025" cy="4443900"/>
            <a:chOff x="120150" y="570875"/>
            <a:chExt cx="8392025" cy="4443900"/>
          </a:xfrm>
        </p:grpSpPr>
        <p:grpSp>
          <p:nvGrpSpPr>
            <p:cNvPr id="462" name="Google Shape;462;p22"/>
            <p:cNvGrpSpPr/>
            <p:nvPr/>
          </p:nvGrpSpPr>
          <p:grpSpPr>
            <a:xfrm>
              <a:off x="120150" y="570875"/>
              <a:ext cx="8392025" cy="4443900"/>
              <a:chOff x="120150" y="570875"/>
              <a:chExt cx="8392025" cy="4443900"/>
            </a:xfrm>
          </p:grpSpPr>
          <p:grpSp>
            <p:nvGrpSpPr>
              <p:cNvPr id="463" name="Google Shape;463;p22"/>
              <p:cNvGrpSpPr/>
              <p:nvPr/>
            </p:nvGrpSpPr>
            <p:grpSpPr>
              <a:xfrm>
                <a:off x="120150" y="570875"/>
                <a:ext cx="8392025" cy="4443900"/>
                <a:chOff x="120150" y="570875"/>
                <a:chExt cx="8392025" cy="4443900"/>
              </a:xfrm>
            </p:grpSpPr>
            <p:sp>
              <p:nvSpPr>
                <p:cNvPr id="464" name="Google Shape;464;p22"/>
                <p:cNvSpPr/>
                <p:nvPr/>
              </p:nvSpPr>
              <p:spPr>
                <a:xfrm>
                  <a:off x="221675" y="570875"/>
                  <a:ext cx="8290500" cy="4443900"/>
                </a:xfrm>
                <a:prstGeom prst="rect">
                  <a:avLst/>
                </a:prstGeom>
                <a:solidFill>
                  <a:srgbClr val="C7E0F9"/>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2"/>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2"/>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2"/>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2"/>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2"/>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2"/>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2"/>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2"/>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2"/>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2"/>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2"/>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2"/>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2"/>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2"/>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2"/>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2"/>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2"/>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2"/>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2"/>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2"/>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5" name="Google Shape;485;p22"/>
              <p:cNvGrpSpPr/>
              <p:nvPr/>
            </p:nvGrpSpPr>
            <p:grpSpPr>
              <a:xfrm>
                <a:off x="120150" y="657525"/>
                <a:ext cx="290886" cy="4262400"/>
                <a:chOff x="120150" y="657525"/>
                <a:chExt cx="290886" cy="4262400"/>
              </a:xfrm>
            </p:grpSpPr>
            <p:sp>
              <p:nvSpPr>
                <p:cNvPr id="486" name="Google Shape;486;p22"/>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2"/>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2"/>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2"/>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2"/>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2"/>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2"/>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2"/>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2"/>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2"/>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2"/>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2"/>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2"/>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2"/>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2"/>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2"/>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2"/>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2"/>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2"/>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05" name="Google Shape;505;p22"/>
            <p:cNvGrpSpPr/>
            <p:nvPr/>
          </p:nvGrpSpPr>
          <p:grpSpPr>
            <a:xfrm>
              <a:off x="3889250" y="1207175"/>
              <a:ext cx="261300" cy="3484800"/>
              <a:chOff x="3889250" y="1207175"/>
              <a:chExt cx="261300" cy="3484800"/>
            </a:xfrm>
          </p:grpSpPr>
          <p:sp>
            <p:nvSpPr>
              <p:cNvPr id="506" name="Google Shape;506;p22"/>
              <p:cNvSpPr/>
              <p:nvPr/>
            </p:nvSpPr>
            <p:spPr>
              <a:xfrm>
                <a:off x="3889250" y="12071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2"/>
              <p:cNvSpPr/>
              <p:nvPr/>
            </p:nvSpPr>
            <p:spPr>
              <a:xfrm>
                <a:off x="3889250" y="17405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2"/>
              <p:cNvSpPr/>
              <p:nvPr/>
            </p:nvSpPr>
            <p:spPr>
              <a:xfrm>
                <a:off x="3889250" y="22739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2"/>
              <p:cNvSpPr/>
              <p:nvPr/>
            </p:nvSpPr>
            <p:spPr>
              <a:xfrm>
                <a:off x="3889250" y="28073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2"/>
              <p:cNvSpPr/>
              <p:nvPr/>
            </p:nvSpPr>
            <p:spPr>
              <a:xfrm>
                <a:off x="3889250" y="33407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2"/>
              <p:cNvSpPr/>
              <p:nvPr/>
            </p:nvSpPr>
            <p:spPr>
              <a:xfrm>
                <a:off x="3889250" y="38741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2"/>
              <p:cNvSpPr/>
              <p:nvPr/>
            </p:nvSpPr>
            <p:spPr>
              <a:xfrm>
                <a:off x="3889250" y="4407575"/>
                <a:ext cx="261300" cy="284400"/>
              </a:xfrm>
              <a:prstGeom prst="rect">
                <a:avLst/>
              </a:prstGeom>
              <a:solidFill>
                <a:srgbClr val="96BAF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3" name="Google Shape;513;p22"/>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2"/>
          <p:cNvSpPr txBox="1">
            <a:spLocks noGrp="1"/>
          </p:cNvSpPr>
          <p:nvPr>
            <p:ph type="body" idx="1"/>
          </p:nvPr>
        </p:nvSpPr>
        <p:spPr>
          <a:xfrm>
            <a:off x="607800" y="1076275"/>
            <a:ext cx="3018600" cy="570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What is the length and Width of my back yard?</a:t>
            </a:r>
            <a:endParaRPr/>
          </a:p>
        </p:txBody>
      </p:sp>
      <p:graphicFrame>
        <p:nvGraphicFramePr>
          <p:cNvPr id="515" name="Google Shape;515;p22"/>
          <p:cNvGraphicFramePr/>
          <p:nvPr/>
        </p:nvGraphicFramePr>
        <p:xfrm>
          <a:off x="4244325" y="1037000"/>
          <a:ext cx="4097650" cy="371525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Watch the video of today’s question</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Calculate what are the possible measurements of the length and width of my backyard.</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You may want to sketch out the possibilities on a piece of paper.</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Write your answers on the next slide.</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C7E0F9"/>
                    </a:solidFill>
                  </a:tcPr>
                </a:tc>
              </a:tr>
            </a:tbl>
          </a:graphicData>
        </a:graphic>
      </p:graphicFrame>
      <p:sp>
        <p:nvSpPr>
          <p:cNvPr id="516" name="Google Shape;516;p22"/>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517" name="Google Shape;517;p22">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2">
            <a:hlinkClick r:id="rId5" action="ppaction://hlinksldjump"/>
          </p:cNvPr>
          <p:cNvSpPr/>
          <p:nvPr/>
        </p:nvSpPr>
        <p:spPr>
          <a:xfrm rot="5400000">
            <a:off x="811782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2">
            <a:hlinkClick r:id="rId6"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2">
            <a:hlinkClick r:id="rId7"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2">
            <a:hlinkClick r:id="rId8"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2"/>
          <p:cNvSpPr txBox="1">
            <a:spLocks noGrp="1"/>
          </p:cNvSpPr>
          <p:nvPr>
            <p:ph type="title"/>
          </p:nvPr>
        </p:nvSpPr>
        <p:spPr>
          <a:xfrm>
            <a:off x="544375" y="622577"/>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Friday</a:t>
            </a:r>
            <a:endParaRPr>
              <a:solidFill>
                <a:srgbClr val="B7B7B7"/>
              </a:solidFill>
              <a:latin typeface="Barlow Condensed"/>
              <a:ea typeface="Barlow Condensed"/>
              <a:cs typeface="Barlow Condensed"/>
              <a:sym typeface="Barlow Condensed"/>
            </a:endParaRPr>
          </a:p>
        </p:txBody>
      </p:sp>
      <p:sp>
        <p:nvSpPr>
          <p:cNvPr id="523" name="Google Shape;523;p22"/>
          <p:cNvSpPr/>
          <p:nvPr/>
        </p:nvSpPr>
        <p:spPr>
          <a:xfrm>
            <a:off x="633675" y="743575"/>
            <a:ext cx="793249" cy="344499"/>
          </a:xfrm>
          <a:prstGeom prst="rect">
            <a:avLst/>
          </a:prstGeom>
        </p:spPr>
        <p:txBody>
          <a:bodyPr>
            <a:prstTxWarp prst="textPlain">
              <a:avLst/>
            </a:prstTxWarp>
          </a:bodyPr>
          <a:lstStyle/>
          <a:p>
            <a:pPr lvl="0" algn="ctr"/>
            <a:r>
              <a:rPr b="1" i="0">
                <a:ln w="9525" cap="flat" cmpd="sng">
                  <a:solidFill>
                    <a:srgbClr val="1155CC"/>
                  </a:solidFill>
                  <a:prstDash val="solid"/>
                  <a:round/>
                  <a:headEnd type="none" w="sm" len="sm"/>
                  <a:tailEnd type="none" w="sm" len="sm"/>
                </a:ln>
                <a:solidFill>
                  <a:srgbClr val="3C78D8"/>
                </a:solidFill>
                <a:latin typeface="Barlow Condensed"/>
              </a:rPr>
              <a:t>Friday</a:t>
            </a:r>
          </a:p>
        </p:txBody>
      </p:sp>
      <p:sp>
        <p:nvSpPr>
          <p:cNvPr id="524" name="Google Shape;524;p22">
            <a:hlinkClick r:id="rId9"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2"/>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26" name="Google Shape;526;p22">
            <a:hlinkClick r:id="rId10"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27" name="Google Shape;527;p22" title="Perimeter.mkv">
            <a:hlinkClick r:id="rId11"/>
          </p:cNvPr>
          <p:cNvPicPr preferRelativeResize="0"/>
          <p:nvPr/>
        </p:nvPicPr>
        <p:blipFill>
          <a:blip r:embed="rId12">
            <a:alphaModFix/>
          </a:blip>
          <a:stretch>
            <a:fillRect/>
          </a:stretch>
        </p:blipFill>
        <p:spPr>
          <a:xfrm>
            <a:off x="607800" y="2488305"/>
            <a:ext cx="3018600" cy="226394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Google Shape;532;p23"/>
          <p:cNvSpPr txBox="1">
            <a:spLocks noGrp="1"/>
          </p:cNvSpPr>
          <p:nvPr>
            <p:ph type="title"/>
          </p:nvPr>
        </p:nvSpPr>
        <p:spPr>
          <a:xfrm>
            <a:off x="3637450" y="445025"/>
            <a:ext cx="5194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Backyard Perimeter Question</a:t>
            </a:r>
            <a:endParaRPr/>
          </a:p>
        </p:txBody>
      </p:sp>
      <p:sp>
        <p:nvSpPr>
          <p:cNvPr id="533" name="Google Shape;533;p23"/>
          <p:cNvSpPr txBox="1">
            <a:spLocks noGrp="1"/>
          </p:cNvSpPr>
          <p:nvPr>
            <p:ph type="body" idx="1"/>
          </p:nvPr>
        </p:nvSpPr>
        <p:spPr>
          <a:xfrm>
            <a:off x="311700" y="1152475"/>
            <a:ext cx="3999900" cy="38799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Possible answers:</a:t>
            </a:r>
            <a:endParaRPr>
              <a:solidFill>
                <a:srgbClr val="000000"/>
              </a:solidFill>
            </a:endParaRPr>
          </a:p>
          <a:p>
            <a:pPr marL="0" lvl="0" indent="0" algn="l" rtl="0">
              <a:spcBef>
                <a:spcPts val="1600"/>
              </a:spcBef>
              <a:spcAft>
                <a:spcPts val="0"/>
              </a:spcAft>
              <a:buNone/>
            </a:pPr>
            <a:r>
              <a:rPr lang="en">
                <a:solidFill>
                  <a:srgbClr val="000000"/>
                </a:solidFill>
              </a:rPr>
              <a:t>Length = 		Width=</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0"/>
              </a:spcAft>
              <a:buClr>
                <a:schemeClr val="dk1"/>
              </a:buClr>
              <a:buSzPts val="1100"/>
              <a:buFont typeface="Arial"/>
              <a:buNone/>
            </a:pPr>
            <a:r>
              <a:rPr lang="en">
                <a:solidFill>
                  <a:srgbClr val="000000"/>
                </a:solidFill>
              </a:rPr>
              <a:t>Length = 		Width=</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0"/>
              </a:spcAft>
              <a:buClr>
                <a:schemeClr val="dk1"/>
              </a:buClr>
              <a:buSzPts val="1100"/>
              <a:buFont typeface="Arial"/>
              <a:buNone/>
            </a:pPr>
            <a:r>
              <a:rPr lang="en">
                <a:solidFill>
                  <a:srgbClr val="000000"/>
                </a:solidFill>
              </a:rPr>
              <a:t>Length = 		Width=</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0"/>
              </a:spcAft>
              <a:buClr>
                <a:schemeClr val="dk1"/>
              </a:buClr>
              <a:buSzPts val="1100"/>
              <a:buFont typeface="Arial"/>
              <a:buNone/>
            </a:pPr>
            <a:r>
              <a:rPr lang="en">
                <a:solidFill>
                  <a:srgbClr val="000000"/>
                </a:solidFill>
              </a:rPr>
              <a:t>Length = 		Width=</a:t>
            </a:r>
            <a:endParaRPr>
              <a:solidFill>
                <a:srgbClr val="000000"/>
              </a:solidFill>
            </a:endParaRPr>
          </a:p>
          <a:p>
            <a:pPr marL="0" lvl="0" indent="0" algn="l" rtl="0">
              <a:spcBef>
                <a:spcPts val="1600"/>
              </a:spcBef>
              <a:spcAft>
                <a:spcPts val="1600"/>
              </a:spcAft>
              <a:buNone/>
            </a:pPr>
            <a:endParaRPr/>
          </a:p>
        </p:txBody>
      </p:sp>
      <p:sp>
        <p:nvSpPr>
          <p:cNvPr id="534" name="Google Shape;534;p23"/>
          <p:cNvSpPr txBox="1">
            <a:spLocks noGrp="1"/>
          </p:cNvSpPr>
          <p:nvPr>
            <p:ph type="body" idx="2"/>
          </p:nvPr>
        </p:nvSpPr>
        <p:spPr>
          <a:xfrm>
            <a:off x="4832400" y="1152475"/>
            <a:ext cx="3999900" cy="3783900"/>
          </a:xfrm>
          <a:prstGeom prst="rect">
            <a:avLst/>
          </a:prstGeom>
          <a:ln w="3810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This is my best calculation of the length and width of your backyard:</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0"/>
              </a:spcAft>
              <a:buClr>
                <a:schemeClr val="dk1"/>
              </a:buClr>
              <a:buSzPts val="1100"/>
              <a:buFont typeface="Arial"/>
              <a:buNone/>
            </a:pPr>
            <a:r>
              <a:rPr lang="en">
                <a:solidFill>
                  <a:srgbClr val="000000"/>
                </a:solidFill>
              </a:rPr>
              <a:t>Length = 		Width=</a:t>
            </a:r>
            <a:endParaRPr>
              <a:solidFill>
                <a:srgbClr val="000000"/>
              </a:solidFill>
            </a:endParaRPr>
          </a:p>
          <a:p>
            <a:pPr marL="0" lvl="0" indent="0" algn="l" rtl="0">
              <a:spcBef>
                <a:spcPts val="1600"/>
              </a:spcBef>
              <a:spcAft>
                <a:spcPts val="1600"/>
              </a:spcAft>
              <a:buNone/>
            </a:pPr>
            <a:endParaRPr/>
          </a:p>
        </p:txBody>
      </p:sp>
      <p:sp>
        <p:nvSpPr>
          <p:cNvPr id="535" name="Google Shape;535;p23"/>
          <p:cNvSpPr/>
          <p:nvPr/>
        </p:nvSpPr>
        <p:spPr>
          <a:xfrm>
            <a:off x="311700" y="445026"/>
            <a:ext cx="1401426" cy="643049"/>
          </a:xfrm>
          <a:prstGeom prst="rect">
            <a:avLst/>
          </a:prstGeom>
        </p:spPr>
        <p:txBody>
          <a:bodyPr>
            <a:prstTxWarp prst="textPlain">
              <a:avLst/>
            </a:prstTxWarp>
          </a:bodyPr>
          <a:lstStyle/>
          <a:p>
            <a:pPr lvl="0" algn="ctr"/>
            <a:r>
              <a:rPr b="1" i="0">
                <a:ln w="9525" cap="flat" cmpd="sng">
                  <a:solidFill>
                    <a:srgbClr val="1155CC"/>
                  </a:solidFill>
                  <a:prstDash val="solid"/>
                  <a:round/>
                  <a:headEnd type="none" w="sm" len="sm"/>
                  <a:tailEnd type="none" w="sm" len="sm"/>
                </a:ln>
                <a:solidFill>
                  <a:srgbClr val="3C78D8"/>
                </a:solidFill>
                <a:latin typeface="Barlow Condensed"/>
              </a:rPr>
              <a:t>Friday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24"/>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41" name="Google Shape;541;p24"/>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42" name="Google Shape;542;p24"/>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543" name="Google Shape;543;p24"/>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44" name="Google Shape;544;p24"/>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45" name="Google Shape;545;p24"/>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46" name="Google Shape;546;p24"/>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547" name="Google Shape;547;p24">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8" name="Google Shape;548;p24"/>
          <p:cNvGrpSpPr/>
          <p:nvPr/>
        </p:nvGrpSpPr>
        <p:grpSpPr>
          <a:xfrm>
            <a:off x="120150" y="570875"/>
            <a:ext cx="8392025" cy="4443900"/>
            <a:chOff x="120150" y="570875"/>
            <a:chExt cx="8392025" cy="4443900"/>
          </a:xfrm>
        </p:grpSpPr>
        <p:grpSp>
          <p:nvGrpSpPr>
            <p:cNvPr id="549" name="Google Shape;549;p24"/>
            <p:cNvGrpSpPr/>
            <p:nvPr/>
          </p:nvGrpSpPr>
          <p:grpSpPr>
            <a:xfrm>
              <a:off x="120150" y="570875"/>
              <a:ext cx="8392025" cy="4443900"/>
              <a:chOff x="120150" y="570875"/>
              <a:chExt cx="8392025" cy="4443900"/>
            </a:xfrm>
          </p:grpSpPr>
          <p:grpSp>
            <p:nvGrpSpPr>
              <p:cNvPr id="550" name="Google Shape;550;p24"/>
              <p:cNvGrpSpPr/>
              <p:nvPr/>
            </p:nvGrpSpPr>
            <p:grpSpPr>
              <a:xfrm>
                <a:off x="120150" y="570875"/>
                <a:ext cx="8392025" cy="4443900"/>
                <a:chOff x="120150" y="570875"/>
                <a:chExt cx="8392025" cy="4443900"/>
              </a:xfrm>
            </p:grpSpPr>
            <p:sp>
              <p:nvSpPr>
                <p:cNvPr id="551" name="Google Shape;551;p24"/>
                <p:cNvSpPr/>
                <p:nvPr/>
              </p:nvSpPr>
              <p:spPr>
                <a:xfrm>
                  <a:off x="221675" y="570875"/>
                  <a:ext cx="8290500" cy="4443900"/>
                </a:xfrm>
                <a:prstGeom prst="rect">
                  <a:avLst/>
                </a:prstGeom>
                <a:solidFill>
                  <a:srgbClr val="EEDEF9"/>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4"/>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4"/>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4"/>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4"/>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4"/>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4"/>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4"/>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4"/>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4"/>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4"/>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4"/>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4"/>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4"/>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4"/>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4"/>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4"/>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4"/>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4"/>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4"/>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4"/>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24"/>
              <p:cNvGrpSpPr/>
              <p:nvPr/>
            </p:nvGrpSpPr>
            <p:grpSpPr>
              <a:xfrm>
                <a:off x="120150" y="657525"/>
                <a:ext cx="290886" cy="4262400"/>
                <a:chOff x="120150" y="657525"/>
                <a:chExt cx="290886" cy="4262400"/>
              </a:xfrm>
            </p:grpSpPr>
            <p:sp>
              <p:nvSpPr>
                <p:cNvPr id="573" name="Google Shape;573;p24"/>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4"/>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4"/>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4"/>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4"/>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4"/>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4"/>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4"/>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4"/>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4"/>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24"/>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4"/>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4"/>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4"/>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4"/>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4"/>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4"/>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4"/>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4"/>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92" name="Google Shape;592;p24"/>
            <p:cNvGrpSpPr/>
            <p:nvPr/>
          </p:nvGrpSpPr>
          <p:grpSpPr>
            <a:xfrm>
              <a:off x="3889250" y="1207175"/>
              <a:ext cx="261300" cy="3484800"/>
              <a:chOff x="3889250" y="1207175"/>
              <a:chExt cx="261300" cy="3484800"/>
            </a:xfrm>
          </p:grpSpPr>
          <p:sp>
            <p:nvSpPr>
              <p:cNvPr id="593" name="Google Shape;593;p24"/>
              <p:cNvSpPr/>
              <p:nvPr/>
            </p:nvSpPr>
            <p:spPr>
              <a:xfrm>
                <a:off x="3889250" y="12071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4"/>
              <p:cNvSpPr/>
              <p:nvPr/>
            </p:nvSpPr>
            <p:spPr>
              <a:xfrm>
                <a:off x="3889250" y="17405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4"/>
              <p:cNvSpPr/>
              <p:nvPr/>
            </p:nvSpPr>
            <p:spPr>
              <a:xfrm>
                <a:off x="3889250" y="22739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4"/>
              <p:cNvSpPr/>
              <p:nvPr/>
            </p:nvSpPr>
            <p:spPr>
              <a:xfrm>
                <a:off x="3889250" y="28073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4"/>
              <p:cNvSpPr/>
              <p:nvPr/>
            </p:nvSpPr>
            <p:spPr>
              <a:xfrm>
                <a:off x="3889250" y="33407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4"/>
              <p:cNvSpPr/>
              <p:nvPr/>
            </p:nvSpPr>
            <p:spPr>
              <a:xfrm>
                <a:off x="3889250" y="38741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4"/>
              <p:cNvSpPr/>
              <p:nvPr/>
            </p:nvSpPr>
            <p:spPr>
              <a:xfrm>
                <a:off x="3889250" y="4407575"/>
                <a:ext cx="261300" cy="284400"/>
              </a:xfrm>
              <a:prstGeom prst="rect">
                <a:avLst/>
              </a:prstGeom>
              <a:solidFill>
                <a:srgbClr val="DDBDF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00" name="Google Shape;600;p24"/>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4"/>
          <p:cNvSpPr txBox="1">
            <a:spLocks noGrp="1"/>
          </p:cNvSpPr>
          <p:nvPr>
            <p:ph type="body" idx="1"/>
          </p:nvPr>
        </p:nvSpPr>
        <p:spPr>
          <a:xfrm>
            <a:off x="607800" y="1076275"/>
            <a:ext cx="3301800" cy="393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latin typeface="Roboto"/>
                <a:ea typeface="Roboto"/>
                <a:cs typeface="Roboto"/>
                <a:sym typeface="Roboto"/>
              </a:rPr>
              <a:t>Figure out the length of the missing side and then figure out this shapes perimeter.</a:t>
            </a:r>
            <a:endParaRPr sz="1800">
              <a:solidFill>
                <a:schemeClr val="dk1"/>
              </a:solidFill>
              <a:latin typeface="Roboto"/>
              <a:ea typeface="Roboto"/>
              <a:cs typeface="Roboto"/>
              <a:sym typeface="Roboto"/>
            </a:endParaRPr>
          </a:p>
          <a:p>
            <a:pPr marL="1371600" lvl="0" indent="0" algn="l" rtl="0">
              <a:spcBef>
                <a:spcPts val="1600"/>
              </a:spcBef>
              <a:spcAft>
                <a:spcPts val="0"/>
              </a:spcAft>
              <a:buNone/>
            </a:pPr>
            <a:endParaRPr sz="1800">
              <a:solidFill>
                <a:schemeClr val="dk1"/>
              </a:solidFill>
              <a:latin typeface="Roboto"/>
              <a:ea typeface="Roboto"/>
              <a:cs typeface="Roboto"/>
              <a:sym typeface="Roboto"/>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Possible answers:</a:t>
            </a:r>
            <a:endParaRPr/>
          </a:p>
        </p:txBody>
      </p:sp>
      <p:graphicFrame>
        <p:nvGraphicFramePr>
          <p:cNvPr id="602" name="Google Shape;602;p24"/>
          <p:cNvGraphicFramePr/>
          <p:nvPr/>
        </p:nvGraphicFramePr>
        <p:xfrm>
          <a:off x="4244325" y="1037000"/>
          <a:ext cx="4097650" cy="371525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b="0">
                          <a:solidFill>
                            <a:srgbClr val="000000"/>
                          </a:solidFill>
                          <a:latin typeface="ABeeZee"/>
                          <a:ea typeface="ABeeZee"/>
                          <a:cs typeface="ABeeZee"/>
                          <a:sym typeface="ABeeZee"/>
                        </a:rPr>
                        <a:t>Drag  the correct answer here:</a:t>
                      </a:r>
                      <a:endParaRPr sz="1200" b="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Explain how you solved it:</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EEDEF9"/>
                    </a:solidFill>
                  </a:tcPr>
                </a:tc>
              </a:tr>
            </a:tbl>
          </a:graphicData>
        </a:graphic>
      </p:graphicFrame>
      <p:sp>
        <p:nvSpPr>
          <p:cNvPr id="603" name="Google Shape;603;p24"/>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604" name="Google Shape;604;p24">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4">
            <a:hlinkClick r:id="rId5"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4">
            <a:hlinkClick r:id="rId6"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4">
            <a:hlinkClick r:id="rId7"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4"/>
          <p:cNvSpPr/>
          <p:nvPr/>
        </p:nvSpPr>
        <p:spPr>
          <a:xfrm>
            <a:off x="607800" y="714188"/>
            <a:ext cx="2415870" cy="347465"/>
          </a:xfrm>
          <a:prstGeom prst="rect">
            <a:avLst/>
          </a:prstGeom>
        </p:spPr>
        <p:txBody>
          <a:bodyPr>
            <a:prstTxWarp prst="textPlain">
              <a:avLst/>
            </a:prstTxWarp>
          </a:bodyPr>
          <a:lstStyle/>
          <a:p>
            <a:pPr lvl="0" algn="ctr"/>
            <a:r>
              <a:rPr b="1" i="0">
                <a:ln w="9525" cap="flat" cmpd="sng">
                  <a:solidFill>
                    <a:srgbClr val="BFB50A"/>
                  </a:solidFill>
                  <a:prstDash val="solid"/>
                  <a:round/>
                  <a:headEnd type="none" w="sm" len="sm"/>
                  <a:tailEnd type="none" w="sm" len="sm"/>
                </a:ln>
                <a:solidFill>
                  <a:srgbClr val="A439EB"/>
                </a:solidFill>
                <a:latin typeface="Barlow Condensed"/>
              </a:rPr>
              <a:t>Try This Challenge</a:t>
            </a:r>
          </a:p>
        </p:txBody>
      </p:sp>
      <p:sp>
        <p:nvSpPr>
          <p:cNvPr id="609" name="Google Shape;609;p24">
            <a:hlinkClick r:id="rId8"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4">
            <a:hlinkClick r:id="rId9"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4"/>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12" name="Google Shape;612;p24">
            <a:hlinkClick r:id="rId10" action="ppaction://hlinksldjump"/>
          </p:cNvPr>
          <p:cNvSpPr/>
          <p:nvPr/>
        </p:nvSpPr>
        <p:spPr>
          <a:xfrm rot="5400000">
            <a:off x="811782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13" name="Google Shape;613;p24" descr="Finding the Perimeter"/>
          <p:cNvPicPr preferRelativeResize="0"/>
          <p:nvPr/>
        </p:nvPicPr>
        <p:blipFill>
          <a:blip r:embed="rId11">
            <a:alphaModFix/>
          </a:blip>
          <a:stretch>
            <a:fillRect/>
          </a:stretch>
        </p:blipFill>
        <p:spPr>
          <a:xfrm>
            <a:off x="769400" y="2212038"/>
            <a:ext cx="2743200" cy="1666875"/>
          </a:xfrm>
          <a:prstGeom prst="rect">
            <a:avLst/>
          </a:prstGeom>
          <a:noFill/>
          <a:ln>
            <a:noFill/>
          </a:ln>
        </p:spPr>
      </p:pic>
      <p:sp>
        <p:nvSpPr>
          <p:cNvPr id="614" name="Google Shape;614;p24"/>
          <p:cNvSpPr txBox="1"/>
          <p:nvPr/>
        </p:nvSpPr>
        <p:spPr>
          <a:xfrm>
            <a:off x="737200" y="4506525"/>
            <a:ext cx="881400" cy="344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17.5 cm</a:t>
            </a:r>
            <a:endParaRPr/>
          </a:p>
        </p:txBody>
      </p:sp>
      <p:sp>
        <p:nvSpPr>
          <p:cNvPr id="615" name="Google Shape;615;p24"/>
          <p:cNvSpPr txBox="1"/>
          <p:nvPr/>
        </p:nvSpPr>
        <p:spPr>
          <a:xfrm>
            <a:off x="1818000" y="4506525"/>
            <a:ext cx="881400" cy="344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28 cm</a:t>
            </a:r>
            <a:endParaRPr/>
          </a:p>
        </p:txBody>
      </p:sp>
      <p:sp>
        <p:nvSpPr>
          <p:cNvPr id="616" name="Google Shape;616;p24"/>
          <p:cNvSpPr txBox="1"/>
          <p:nvPr/>
        </p:nvSpPr>
        <p:spPr>
          <a:xfrm>
            <a:off x="2872375" y="4506525"/>
            <a:ext cx="881400" cy="344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25 cm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25"/>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22" name="Google Shape;622;p25"/>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23" name="Google Shape;623;p25"/>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24" name="Google Shape;624;p25"/>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625" name="Google Shape;625;p25"/>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26" name="Google Shape;626;p25"/>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27" name="Google Shape;627;p25"/>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28" name="Google Shape;628;p25">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5"/>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5"/>
          <p:cNvSpPr txBox="1">
            <a:spLocks noGrp="1"/>
          </p:cNvSpPr>
          <p:nvPr>
            <p:ph type="body" idx="1"/>
          </p:nvPr>
        </p:nvSpPr>
        <p:spPr>
          <a:xfrm>
            <a:off x="607800" y="1076275"/>
            <a:ext cx="3018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Describe today’s instructions</a:t>
            </a:r>
            <a:endParaRPr/>
          </a:p>
        </p:txBody>
      </p:sp>
      <p:sp>
        <p:nvSpPr>
          <p:cNvPr id="631" name="Google Shape;631;p25"/>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graphicFrame>
        <p:nvGraphicFramePr>
          <p:cNvPr id="632" name="Google Shape;632;p25"/>
          <p:cNvGraphicFramePr/>
          <p:nvPr/>
        </p:nvGraphicFramePr>
        <p:xfrm>
          <a:off x="4244325" y="1037000"/>
          <a:ext cx="4097650" cy="371525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endParaRPr sz="1200" b="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bl>
          </a:graphicData>
        </a:graphic>
      </p:graphicFrame>
      <p:sp>
        <p:nvSpPr>
          <p:cNvPr id="633" name="Google Shape;633;p25">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5">
            <a:hlinkClick r:id="rId5"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5">
            <a:hlinkClick r:id="rId6"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5"/>
          <p:cNvSpPr txBox="1">
            <a:spLocks noGrp="1"/>
          </p:cNvSpPr>
          <p:nvPr>
            <p:ph type="title"/>
          </p:nvPr>
        </p:nvSpPr>
        <p:spPr>
          <a:xfrm>
            <a:off x="531799" y="597425"/>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Extras</a:t>
            </a:r>
            <a:endParaRPr>
              <a:solidFill>
                <a:srgbClr val="B7B7B7"/>
              </a:solidFill>
              <a:latin typeface="Barlow Condensed"/>
              <a:ea typeface="Barlow Condensed"/>
              <a:cs typeface="Barlow Condensed"/>
              <a:sym typeface="Barlow Condensed"/>
            </a:endParaRPr>
          </a:p>
        </p:txBody>
      </p:sp>
      <p:sp>
        <p:nvSpPr>
          <p:cNvPr id="637" name="Google Shape;637;p25"/>
          <p:cNvSpPr/>
          <p:nvPr/>
        </p:nvSpPr>
        <p:spPr>
          <a:xfrm>
            <a:off x="633675" y="743575"/>
            <a:ext cx="833386" cy="262546"/>
          </a:xfrm>
          <a:prstGeom prst="rect">
            <a:avLst/>
          </a:prstGeom>
        </p:spPr>
        <p:txBody>
          <a:bodyPr>
            <a:prstTxWarp prst="textPlain">
              <a:avLst/>
            </a:prstTxWarp>
          </a:bodyPr>
          <a:lstStyle/>
          <a:p>
            <a:pPr lvl="0" algn="ctr"/>
            <a:r>
              <a:rPr b="1" i="0">
                <a:ln w="9525" cap="flat" cmpd="sng">
                  <a:solidFill>
                    <a:srgbClr val="F55AC3"/>
                  </a:solidFill>
                  <a:prstDash val="solid"/>
                  <a:round/>
                  <a:headEnd type="none" w="sm" len="sm"/>
                  <a:tailEnd type="none" w="sm" len="sm"/>
                </a:ln>
                <a:solidFill>
                  <a:srgbClr val="E87FC6"/>
                </a:solidFill>
                <a:latin typeface="Barlow Condensed"/>
              </a:rPr>
              <a:t>Extras</a:t>
            </a:r>
          </a:p>
        </p:txBody>
      </p:sp>
      <p:sp>
        <p:nvSpPr>
          <p:cNvPr id="638" name="Google Shape;638;p25">
            <a:hlinkClick r:id="rId7"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5">
            <a:hlinkClick r:id="rId8"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5">
            <a:hlinkClick r:id="rId9" action="ppaction://hlinksldjump"/>
          </p:cNvPr>
          <p:cNvSpPr/>
          <p:nvPr/>
        </p:nvSpPr>
        <p:spPr>
          <a:xfrm rot="5400000">
            <a:off x="8152800"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1" name="Google Shape;641;p25"/>
          <p:cNvGrpSpPr/>
          <p:nvPr/>
        </p:nvGrpSpPr>
        <p:grpSpPr>
          <a:xfrm>
            <a:off x="120150" y="570875"/>
            <a:ext cx="8392025" cy="4443900"/>
            <a:chOff x="120150" y="570875"/>
            <a:chExt cx="8392025" cy="4443900"/>
          </a:xfrm>
        </p:grpSpPr>
        <p:grpSp>
          <p:nvGrpSpPr>
            <p:cNvPr id="642" name="Google Shape;642;p25"/>
            <p:cNvGrpSpPr/>
            <p:nvPr/>
          </p:nvGrpSpPr>
          <p:grpSpPr>
            <a:xfrm>
              <a:off x="120150" y="570875"/>
              <a:ext cx="8392025" cy="4443900"/>
              <a:chOff x="120150" y="570875"/>
              <a:chExt cx="8392025" cy="4443900"/>
            </a:xfrm>
          </p:grpSpPr>
          <p:grpSp>
            <p:nvGrpSpPr>
              <p:cNvPr id="643" name="Google Shape;643;p25"/>
              <p:cNvGrpSpPr/>
              <p:nvPr/>
            </p:nvGrpSpPr>
            <p:grpSpPr>
              <a:xfrm>
                <a:off x="120150" y="570875"/>
                <a:ext cx="8392025" cy="4443900"/>
                <a:chOff x="120150" y="570875"/>
                <a:chExt cx="8392025" cy="4443900"/>
              </a:xfrm>
            </p:grpSpPr>
            <p:sp>
              <p:nvSpPr>
                <p:cNvPr id="644" name="Google Shape;644;p25"/>
                <p:cNvSpPr/>
                <p:nvPr/>
              </p:nvSpPr>
              <p:spPr>
                <a:xfrm>
                  <a:off x="221675" y="570875"/>
                  <a:ext cx="8290500" cy="4443900"/>
                </a:xfrm>
                <a:prstGeom prst="rect">
                  <a:avLst/>
                </a:prstGeom>
                <a:solidFill>
                  <a:srgbClr val="F9E6F3"/>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5"/>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5"/>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5"/>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5"/>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5"/>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5"/>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5"/>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5"/>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5"/>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5"/>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5"/>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5"/>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5"/>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5"/>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5"/>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5"/>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5"/>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5"/>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5"/>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5"/>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5" name="Google Shape;665;p25"/>
              <p:cNvGrpSpPr/>
              <p:nvPr/>
            </p:nvGrpSpPr>
            <p:grpSpPr>
              <a:xfrm>
                <a:off x="120150" y="657525"/>
                <a:ext cx="290886" cy="4262400"/>
                <a:chOff x="120150" y="657525"/>
                <a:chExt cx="290886" cy="4262400"/>
              </a:xfrm>
            </p:grpSpPr>
            <p:sp>
              <p:nvSpPr>
                <p:cNvPr id="666" name="Google Shape;666;p25"/>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5"/>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5"/>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5"/>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5"/>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5"/>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5"/>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5"/>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5"/>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5"/>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5"/>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5"/>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5"/>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5"/>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5"/>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5"/>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5"/>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5"/>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5"/>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85" name="Google Shape;685;p25"/>
            <p:cNvGrpSpPr/>
            <p:nvPr/>
          </p:nvGrpSpPr>
          <p:grpSpPr>
            <a:xfrm>
              <a:off x="3889250" y="1207175"/>
              <a:ext cx="261300" cy="3484800"/>
              <a:chOff x="3889250" y="1207175"/>
              <a:chExt cx="261300" cy="3484800"/>
            </a:xfrm>
          </p:grpSpPr>
          <p:sp>
            <p:nvSpPr>
              <p:cNvPr id="686" name="Google Shape;686;p25"/>
              <p:cNvSpPr/>
              <p:nvPr/>
            </p:nvSpPr>
            <p:spPr>
              <a:xfrm>
                <a:off x="3889250" y="44075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5"/>
              <p:cNvSpPr/>
              <p:nvPr/>
            </p:nvSpPr>
            <p:spPr>
              <a:xfrm>
                <a:off x="3889250" y="38741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5"/>
              <p:cNvSpPr/>
              <p:nvPr/>
            </p:nvSpPr>
            <p:spPr>
              <a:xfrm>
                <a:off x="3889250" y="33407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5"/>
              <p:cNvSpPr/>
              <p:nvPr/>
            </p:nvSpPr>
            <p:spPr>
              <a:xfrm>
                <a:off x="3889250" y="28073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5"/>
              <p:cNvSpPr/>
              <p:nvPr/>
            </p:nvSpPr>
            <p:spPr>
              <a:xfrm>
                <a:off x="3889250" y="22739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5"/>
              <p:cNvSpPr/>
              <p:nvPr/>
            </p:nvSpPr>
            <p:spPr>
              <a:xfrm>
                <a:off x="3889250" y="17405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5"/>
              <p:cNvSpPr/>
              <p:nvPr/>
            </p:nvSpPr>
            <p:spPr>
              <a:xfrm>
                <a:off x="3889250" y="1207175"/>
                <a:ext cx="261300" cy="284400"/>
              </a:xfrm>
              <a:prstGeom prst="rect">
                <a:avLst/>
              </a:prstGeom>
              <a:solidFill>
                <a:srgbClr val="F9C5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aphicFrame>
        <p:nvGraphicFramePr>
          <p:cNvPr id="693" name="Google Shape;693;p25"/>
          <p:cNvGraphicFramePr/>
          <p:nvPr/>
        </p:nvGraphicFramePr>
        <p:xfrm>
          <a:off x="4244325" y="1037000"/>
          <a:ext cx="4097650" cy="371525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Knowledgehook - Perimeter</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Prodigy</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Math Makes Sense page 230 questions 9 and Reflect</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E6F3"/>
                    </a:solidFill>
                  </a:tcPr>
                </a:tc>
              </a:tr>
            </a:tbl>
          </a:graphicData>
        </a:graphic>
      </p:graphicFrame>
      <p:sp>
        <p:nvSpPr>
          <p:cNvPr id="694" name="Google Shape;694;p25"/>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695" name="Google Shape;695;p25"/>
          <p:cNvSpPr txBox="1">
            <a:spLocks noGrp="1"/>
          </p:cNvSpPr>
          <p:nvPr>
            <p:ph type="title"/>
          </p:nvPr>
        </p:nvSpPr>
        <p:spPr>
          <a:xfrm>
            <a:off x="531799"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Extras</a:t>
            </a:r>
            <a:endParaRPr>
              <a:solidFill>
                <a:srgbClr val="B7B7B7"/>
              </a:solidFill>
              <a:latin typeface="Barlow Condensed"/>
              <a:ea typeface="Barlow Condensed"/>
              <a:cs typeface="Barlow Condensed"/>
              <a:sym typeface="Barlow Condensed"/>
            </a:endParaRPr>
          </a:p>
        </p:txBody>
      </p:sp>
      <p:sp>
        <p:nvSpPr>
          <p:cNvPr id="696" name="Google Shape;696;p25"/>
          <p:cNvSpPr/>
          <p:nvPr/>
        </p:nvSpPr>
        <p:spPr>
          <a:xfrm>
            <a:off x="633675" y="743575"/>
            <a:ext cx="833386" cy="262546"/>
          </a:xfrm>
          <a:prstGeom prst="rect">
            <a:avLst/>
          </a:prstGeom>
        </p:spPr>
        <p:txBody>
          <a:bodyPr>
            <a:prstTxWarp prst="textPlain">
              <a:avLst/>
            </a:prstTxWarp>
          </a:bodyPr>
          <a:lstStyle/>
          <a:p>
            <a:pPr lvl="0" algn="ctr"/>
            <a:r>
              <a:rPr b="1" i="0">
                <a:ln w="9525" cap="flat" cmpd="sng">
                  <a:solidFill>
                    <a:srgbClr val="F55AC3"/>
                  </a:solidFill>
                  <a:prstDash val="solid"/>
                  <a:round/>
                  <a:headEnd type="none" w="sm" len="sm"/>
                  <a:tailEnd type="none" w="sm" len="sm"/>
                </a:ln>
                <a:solidFill>
                  <a:srgbClr val="E87FC6"/>
                </a:solidFill>
                <a:latin typeface="Barlow Condensed"/>
              </a:rPr>
              <a:t>Extras</a:t>
            </a:r>
          </a:p>
        </p:txBody>
      </p:sp>
      <p:sp>
        <p:nvSpPr>
          <p:cNvPr id="697" name="Google Shape;697;p25"/>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698" name="Google Shape;698;p25">
            <a:hlinkClick r:id="rId10"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5"/>
          <p:cNvSpPr txBox="1">
            <a:spLocks noGrp="1"/>
          </p:cNvSpPr>
          <p:nvPr>
            <p:ph type="body" idx="1"/>
          </p:nvPr>
        </p:nvSpPr>
        <p:spPr>
          <a:xfrm>
            <a:off x="607800" y="1076275"/>
            <a:ext cx="3018600" cy="1848300"/>
          </a:xfrm>
          <a:prstGeom prst="rect">
            <a:avLst/>
          </a:prstGeom>
          <a:ln w="2857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rgbClr val="000000"/>
                </a:solidFill>
              </a:rPr>
              <a:t>If you want some extra practice then try the to do list of suggestions</a:t>
            </a:r>
            <a:endParaRPr sz="2400">
              <a:solidFill>
                <a:srgbClr val="000000"/>
              </a:solidFill>
            </a:endParaRPr>
          </a:p>
        </p:txBody>
      </p:sp>
      <p:pic>
        <p:nvPicPr>
          <p:cNvPr id="700" name="Google Shape;700;p25" descr="Math Makes Sense 6 WNCP: Morrow: 9780321498441: Books - Amazon.ca">
            <a:hlinkClick r:id="rId11"/>
          </p:cNvPr>
          <p:cNvPicPr preferRelativeResize="0"/>
          <p:nvPr/>
        </p:nvPicPr>
        <p:blipFill>
          <a:blip r:embed="rId12">
            <a:alphaModFix/>
          </a:blip>
          <a:stretch>
            <a:fillRect/>
          </a:stretch>
        </p:blipFill>
        <p:spPr>
          <a:xfrm>
            <a:off x="633680" y="3099724"/>
            <a:ext cx="1404245" cy="18484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04"/>
        <p:cNvGrpSpPr/>
        <p:nvPr/>
      </p:nvGrpSpPr>
      <p:grpSpPr>
        <a:xfrm>
          <a:off x="0" y="0"/>
          <a:ext cx="0" cy="0"/>
          <a:chOff x="0" y="0"/>
          <a:chExt cx="0" cy="0"/>
        </a:xfrm>
      </p:grpSpPr>
      <p:sp>
        <p:nvSpPr>
          <p:cNvPr id="705" name="Google Shape;705;p26"/>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06" name="Google Shape;706;p26"/>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07" name="Google Shape;707;p26"/>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708" name="Google Shape;708;p26"/>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709" name="Google Shape;709;p26"/>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710" name="Google Shape;710;p26"/>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11" name="Google Shape;711;p26"/>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12" name="Google Shape;712;p26">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3" name="Google Shape;713;p26"/>
          <p:cNvGrpSpPr/>
          <p:nvPr/>
        </p:nvGrpSpPr>
        <p:grpSpPr>
          <a:xfrm>
            <a:off x="120150" y="570875"/>
            <a:ext cx="8392025" cy="4443900"/>
            <a:chOff x="120150" y="570875"/>
            <a:chExt cx="8392025" cy="4443900"/>
          </a:xfrm>
        </p:grpSpPr>
        <p:grpSp>
          <p:nvGrpSpPr>
            <p:cNvPr id="714" name="Google Shape;714;p26"/>
            <p:cNvGrpSpPr/>
            <p:nvPr/>
          </p:nvGrpSpPr>
          <p:grpSpPr>
            <a:xfrm>
              <a:off x="120150" y="570875"/>
              <a:ext cx="8392025" cy="4443900"/>
              <a:chOff x="120150" y="570875"/>
              <a:chExt cx="8392025" cy="4443900"/>
            </a:xfrm>
          </p:grpSpPr>
          <p:sp>
            <p:nvSpPr>
              <p:cNvPr id="715" name="Google Shape;715;p26"/>
              <p:cNvSpPr/>
              <p:nvPr/>
            </p:nvSpPr>
            <p:spPr>
              <a:xfrm>
                <a:off x="221675" y="570875"/>
                <a:ext cx="8290500" cy="4443900"/>
              </a:xfrm>
              <a:prstGeom prst="rect">
                <a:avLst/>
              </a:prstGeom>
              <a:solidFill>
                <a:srgbClr val="EFEFEF"/>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6"/>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6"/>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6"/>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6"/>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6"/>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6"/>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26"/>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6"/>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26"/>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26"/>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26"/>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26"/>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6"/>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6"/>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6"/>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6"/>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6"/>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6"/>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6"/>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6"/>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26"/>
            <p:cNvGrpSpPr/>
            <p:nvPr/>
          </p:nvGrpSpPr>
          <p:grpSpPr>
            <a:xfrm>
              <a:off x="120150" y="657525"/>
              <a:ext cx="290886" cy="4262400"/>
              <a:chOff x="120150" y="657525"/>
              <a:chExt cx="290886" cy="4262400"/>
            </a:xfrm>
          </p:grpSpPr>
          <p:sp>
            <p:nvSpPr>
              <p:cNvPr id="737" name="Google Shape;737;p26"/>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6"/>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26"/>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6"/>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6"/>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26"/>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6"/>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6"/>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6"/>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6"/>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6"/>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6"/>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6"/>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6"/>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6"/>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6"/>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6"/>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6"/>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6"/>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56" name="Google Shape;756;p26"/>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6"/>
          <p:cNvSpPr txBox="1">
            <a:spLocks noGrp="1"/>
          </p:cNvSpPr>
          <p:nvPr>
            <p:ph type="body" idx="1"/>
          </p:nvPr>
        </p:nvSpPr>
        <p:spPr>
          <a:xfrm>
            <a:off x="607800" y="1076275"/>
            <a:ext cx="5000700" cy="34164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SzPts val="2500"/>
              <a:buChar char="●"/>
            </a:pPr>
            <a:r>
              <a:rPr lang="en" sz="2500" u="sng">
                <a:solidFill>
                  <a:schemeClr val="hlink"/>
                </a:solidFill>
                <a:hlinkClick r:id="rId4"/>
              </a:rPr>
              <a:t>IXL</a:t>
            </a:r>
            <a:endParaRPr sz="2500"/>
          </a:p>
          <a:p>
            <a:pPr marL="457200" lvl="0" indent="-387350" algn="l" rtl="0">
              <a:spcBef>
                <a:spcPts val="0"/>
              </a:spcBef>
              <a:spcAft>
                <a:spcPts val="0"/>
              </a:spcAft>
              <a:buSzPts val="2500"/>
              <a:buChar char="●"/>
            </a:pPr>
            <a:r>
              <a:rPr lang="en" sz="2500" u="sng">
                <a:solidFill>
                  <a:schemeClr val="hlink"/>
                </a:solidFill>
                <a:hlinkClick r:id="rId5"/>
              </a:rPr>
              <a:t>Shape Surveyor</a:t>
            </a:r>
            <a:endParaRPr sz="2500"/>
          </a:p>
          <a:p>
            <a:pPr marL="457200" lvl="0" indent="-387350" algn="l" rtl="0">
              <a:spcBef>
                <a:spcPts val="0"/>
              </a:spcBef>
              <a:spcAft>
                <a:spcPts val="0"/>
              </a:spcAft>
              <a:buSzPts val="2500"/>
              <a:buChar char="●"/>
            </a:pPr>
            <a:r>
              <a:rPr lang="en" sz="2500" u="sng">
                <a:solidFill>
                  <a:schemeClr val="hlink"/>
                </a:solidFill>
                <a:hlinkClick r:id="rId6"/>
              </a:rPr>
              <a:t>Shape Game</a:t>
            </a:r>
            <a:endParaRPr sz="2500"/>
          </a:p>
          <a:p>
            <a:pPr marL="457200" lvl="0" indent="-387350" algn="l" rtl="0">
              <a:spcBef>
                <a:spcPts val="0"/>
              </a:spcBef>
              <a:spcAft>
                <a:spcPts val="0"/>
              </a:spcAft>
              <a:buSzPts val="2500"/>
              <a:buChar char="●"/>
            </a:pPr>
            <a:r>
              <a:rPr lang="en" sz="2500" u="sng">
                <a:solidFill>
                  <a:schemeClr val="hlink"/>
                </a:solidFill>
                <a:hlinkClick r:id="rId7"/>
              </a:rPr>
              <a:t>Climber</a:t>
            </a:r>
            <a:endParaRPr sz="2500"/>
          </a:p>
          <a:p>
            <a:pPr marL="457200" lvl="0" indent="-387350" algn="l" rtl="0">
              <a:spcBef>
                <a:spcPts val="0"/>
              </a:spcBef>
              <a:spcAft>
                <a:spcPts val="0"/>
              </a:spcAft>
              <a:buSzPts val="2500"/>
              <a:buChar char="●"/>
            </a:pPr>
            <a:r>
              <a:rPr lang="en" sz="2500" u="sng">
                <a:solidFill>
                  <a:schemeClr val="hlink"/>
                </a:solidFill>
                <a:hlinkClick r:id="rId8"/>
              </a:rPr>
              <a:t>Perimeter Snatch</a:t>
            </a:r>
            <a:endParaRPr sz="2500"/>
          </a:p>
        </p:txBody>
      </p:sp>
      <p:sp>
        <p:nvSpPr>
          <p:cNvPr id="758" name="Google Shape;758;p26">
            <a:hlinkClick r:id="rId9"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6">
            <a:hlinkClick r:id="rId10"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6"/>
          <p:cNvSpPr txBox="1">
            <a:spLocks noGrp="1"/>
          </p:cNvSpPr>
          <p:nvPr>
            <p:ph type="title"/>
          </p:nvPr>
        </p:nvSpPr>
        <p:spPr>
          <a:xfrm>
            <a:off x="531799"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Links</a:t>
            </a:r>
            <a:endParaRPr>
              <a:solidFill>
                <a:srgbClr val="B7B7B7"/>
              </a:solidFill>
              <a:latin typeface="Barlow Condensed"/>
              <a:ea typeface="Barlow Condensed"/>
              <a:cs typeface="Barlow Condensed"/>
              <a:sym typeface="Barlow Condensed"/>
            </a:endParaRPr>
          </a:p>
        </p:txBody>
      </p:sp>
      <p:sp>
        <p:nvSpPr>
          <p:cNvPr id="761" name="Google Shape;761;p26"/>
          <p:cNvSpPr/>
          <p:nvPr/>
        </p:nvSpPr>
        <p:spPr>
          <a:xfrm>
            <a:off x="633675" y="743575"/>
            <a:ext cx="682326" cy="273300"/>
          </a:xfrm>
          <a:prstGeom prst="rect">
            <a:avLst/>
          </a:prstGeom>
        </p:spPr>
        <p:txBody>
          <a:bodyPr>
            <a:prstTxWarp prst="textPlain">
              <a:avLst/>
            </a:prstTxWarp>
          </a:bodyPr>
          <a:lstStyle/>
          <a:p>
            <a:pPr lvl="0" algn="ctr"/>
            <a:r>
              <a:rPr b="1" i="0">
                <a:ln w="9525" cap="flat" cmpd="sng">
                  <a:solidFill>
                    <a:srgbClr val="000000"/>
                  </a:solidFill>
                  <a:prstDash val="solid"/>
                  <a:round/>
                  <a:headEnd type="none" w="sm" len="sm"/>
                  <a:tailEnd type="none" w="sm" len="sm"/>
                </a:ln>
                <a:solidFill>
                  <a:srgbClr val="999999"/>
                </a:solidFill>
                <a:latin typeface="Barlow Condensed"/>
              </a:rPr>
              <a:t>Links</a:t>
            </a:r>
          </a:p>
        </p:txBody>
      </p:sp>
      <p:sp>
        <p:nvSpPr>
          <p:cNvPr id="762" name="Google Shape;762;p26">
            <a:hlinkClick r:id="rId11"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6">
            <a:hlinkClick r:id="rId12"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6">
            <a:hlinkClick r:id="rId13" action="ppaction://hlinksldjump"/>
          </p:cNvPr>
          <p:cNvSpPr/>
          <p:nvPr/>
        </p:nvSpPr>
        <p:spPr>
          <a:xfrm rot="5400000">
            <a:off x="809397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6">
            <a:hlinkClick r:id="rId14"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6"/>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767" name="Google Shape;767;p26">
            <a:hlinkClick r:id="rId15"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6"/>
          <p:cNvSpPr txBox="1"/>
          <p:nvPr/>
        </p:nvSpPr>
        <p:spPr>
          <a:xfrm>
            <a:off x="3001550" y="597375"/>
            <a:ext cx="54246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Click these links go to practice sites</a:t>
            </a:r>
            <a:endParaRPr/>
          </a:p>
        </p:txBody>
      </p:sp>
      <p:sp>
        <p:nvSpPr>
          <p:cNvPr id="769" name="Google Shape;769;p26"/>
          <p:cNvSpPr txBox="1"/>
          <p:nvPr/>
        </p:nvSpPr>
        <p:spPr>
          <a:xfrm>
            <a:off x="6243475" y="4662125"/>
            <a:ext cx="2149200" cy="2733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100"/>
              <a:t>Template Created by </a:t>
            </a:r>
            <a:r>
              <a:rPr lang="en" sz="1100" u="sng">
                <a:solidFill>
                  <a:schemeClr val="hlink"/>
                </a:solidFill>
                <a:hlinkClick r:id="rId16"/>
              </a:rPr>
              <a:t>Pam Hyer</a:t>
            </a:r>
            <a:endParaRPr sz="11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1" name="Google Shape;101;p14"/>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2" name="Google Shape;102;p14"/>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3" name="Google Shape;103;p14"/>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04" name="Google Shape;104;p14"/>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05" name="Google Shape;105;p14"/>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06" name="Google Shape;106;p14"/>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107" name="Google Shape;107;p14"/>
          <p:cNvGrpSpPr/>
          <p:nvPr/>
        </p:nvGrpSpPr>
        <p:grpSpPr>
          <a:xfrm>
            <a:off x="120150" y="570875"/>
            <a:ext cx="8392025" cy="4443900"/>
            <a:chOff x="120150" y="570875"/>
            <a:chExt cx="8392025" cy="4443900"/>
          </a:xfrm>
        </p:grpSpPr>
        <p:grpSp>
          <p:nvGrpSpPr>
            <p:cNvPr id="108" name="Google Shape;108;p14"/>
            <p:cNvGrpSpPr/>
            <p:nvPr/>
          </p:nvGrpSpPr>
          <p:grpSpPr>
            <a:xfrm>
              <a:off x="120150" y="570875"/>
              <a:ext cx="8392025" cy="4443900"/>
              <a:chOff x="120150" y="570875"/>
              <a:chExt cx="8392025" cy="4443900"/>
            </a:xfrm>
          </p:grpSpPr>
          <p:sp>
            <p:nvSpPr>
              <p:cNvPr id="109" name="Google Shape;109;p14"/>
              <p:cNvSpPr/>
              <p:nvPr/>
            </p:nvSpPr>
            <p:spPr>
              <a:xfrm>
                <a:off x="221675" y="570875"/>
                <a:ext cx="8290500" cy="4443900"/>
              </a:xfrm>
              <a:prstGeom prst="rect">
                <a:avLst/>
              </a:prstGeom>
              <a:solidFill>
                <a:srgbClr val="F4CCCC"/>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4"/>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4"/>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4"/>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4"/>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4"/>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4"/>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4"/>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4"/>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4"/>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4"/>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4"/>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4"/>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4"/>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4"/>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4"/>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4"/>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4"/>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4"/>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 name="Google Shape;130;p14"/>
            <p:cNvGrpSpPr/>
            <p:nvPr/>
          </p:nvGrpSpPr>
          <p:grpSpPr>
            <a:xfrm>
              <a:off x="120150" y="657525"/>
              <a:ext cx="290886" cy="4262400"/>
              <a:chOff x="120150" y="657525"/>
              <a:chExt cx="290886" cy="4262400"/>
            </a:xfrm>
          </p:grpSpPr>
          <p:sp>
            <p:nvSpPr>
              <p:cNvPr id="131" name="Google Shape;131;p14"/>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4"/>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4"/>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4"/>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4"/>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4"/>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4"/>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4"/>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4"/>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4"/>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4"/>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4"/>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4"/>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4"/>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4"/>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4"/>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4"/>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4"/>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4"/>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0" name="Google Shape;150;p14"/>
          <p:cNvGrpSpPr/>
          <p:nvPr/>
        </p:nvGrpSpPr>
        <p:grpSpPr>
          <a:xfrm>
            <a:off x="3889250" y="1207175"/>
            <a:ext cx="261300" cy="3484800"/>
            <a:chOff x="3889250" y="1207175"/>
            <a:chExt cx="261300" cy="3484800"/>
          </a:xfrm>
        </p:grpSpPr>
        <p:sp>
          <p:nvSpPr>
            <p:cNvPr id="151" name="Google Shape;151;p14"/>
            <p:cNvSpPr/>
            <p:nvPr/>
          </p:nvSpPr>
          <p:spPr>
            <a:xfrm>
              <a:off x="3889250" y="12071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4"/>
            <p:cNvSpPr/>
            <p:nvPr/>
          </p:nvSpPr>
          <p:spPr>
            <a:xfrm>
              <a:off x="3889250" y="17405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4"/>
            <p:cNvSpPr/>
            <p:nvPr/>
          </p:nvSpPr>
          <p:spPr>
            <a:xfrm>
              <a:off x="3889250" y="22739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4"/>
            <p:cNvSpPr/>
            <p:nvPr/>
          </p:nvSpPr>
          <p:spPr>
            <a:xfrm>
              <a:off x="3889250" y="28073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4"/>
            <p:cNvSpPr/>
            <p:nvPr/>
          </p:nvSpPr>
          <p:spPr>
            <a:xfrm>
              <a:off x="3889250" y="33407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4"/>
            <p:cNvSpPr/>
            <p:nvPr/>
          </p:nvSpPr>
          <p:spPr>
            <a:xfrm>
              <a:off x="3889250" y="38741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4"/>
            <p:cNvSpPr/>
            <p:nvPr/>
          </p:nvSpPr>
          <p:spPr>
            <a:xfrm>
              <a:off x="3889250" y="4407575"/>
              <a:ext cx="261300" cy="2844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14"/>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4"/>
          <p:cNvSpPr txBox="1">
            <a:spLocks noGrp="1"/>
          </p:cNvSpPr>
          <p:nvPr>
            <p:ph type="title"/>
          </p:nvPr>
        </p:nvSpPr>
        <p:spPr>
          <a:xfrm>
            <a:off x="544375" y="597425"/>
            <a:ext cx="1419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7B7B7"/>
                </a:solidFill>
                <a:latin typeface="Barlow Condensed"/>
                <a:ea typeface="Barlow Condensed"/>
                <a:cs typeface="Barlow Condensed"/>
                <a:sym typeface="Barlow Condensed"/>
              </a:rPr>
              <a:t>Monday</a:t>
            </a:r>
            <a:r>
              <a:rPr lang="en" b="1">
                <a:solidFill>
                  <a:srgbClr val="FF0000"/>
                </a:solidFill>
                <a:latin typeface="Barlow Condensed"/>
                <a:ea typeface="Barlow Condensed"/>
                <a:cs typeface="Barlow Condensed"/>
                <a:sym typeface="Barlow Condensed"/>
              </a:rPr>
              <a:t>	</a:t>
            </a:r>
            <a:r>
              <a:rPr lang="en">
                <a:latin typeface="Barlow Condensed"/>
                <a:ea typeface="Barlow Condensed"/>
                <a:cs typeface="Barlow Condensed"/>
                <a:sym typeface="Barlow Condensed"/>
              </a:rPr>
              <a:t>	  			</a:t>
            </a:r>
            <a:endParaRPr>
              <a:latin typeface="Barlow Condensed"/>
              <a:ea typeface="Barlow Condensed"/>
              <a:cs typeface="Barlow Condensed"/>
              <a:sym typeface="Barlow Condensed"/>
            </a:endParaRPr>
          </a:p>
        </p:txBody>
      </p:sp>
      <p:sp>
        <p:nvSpPr>
          <p:cNvPr id="160" name="Google Shape;160;p14"/>
          <p:cNvSpPr txBox="1">
            <a:spLocks noGrp="1"/>
          </p:cNvSpPr>
          <p:nvPr>
            <p:ph type="body" idx="1"/>
          </p:nvPr>
        </p:nvSpPr>
        <p:spPr>
          <a:xfrm>
            <a:off x="607800" y="1076275"/>
            <a:ext cx="3018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What is Perimeter?</a:t>
            </a:r>
            <a:endParaRPr b="1">
              <a:solidFill>
                <a:srgbClr val="000000"/>
              </a:solidFill>
            </a:endParaRPr>
          </a:p>
          <a:p>
            <a:pPr marL="0" lvl="0" indent="0" algn="l" rtl="0">
              <a:spcBef>
                <a:spcPts val="1600"/>
              </a:spcBef>
              <a:spcAft>
                <a:spcPts val="0"/>
              </a:spcAft>
              <a:buClr>
                <a:schemeClr val="dk1"/>
              </a:buClr>
              <a:buSzPts val="1100"/>
              <a:buFont typeface="Arial"/>
              <a:buNone/>
            </a:pPr>
            <a:r>
              <a:rPr lang="en" sz="1200">
                <a:solidFill>
                  <a:schemeClr val="dk1"/>
                </a:solidFill>
              </a:rPr>
              <a:t>The distance around a closed shape or the length of its boundaries. The perimeter of a circle is called the “ circumference”.</a:t>
            </a:r>
            <a:endParaRPr sz="1200">
              <a:solidFill>
                <a:schemeClr val="dk1"/>
              </a:solidFill>
            </a:endParaRPr>
          </a:p>
          <a:p>
            <a:pPr marL="0" lvl="0" indent="0" algn="l" rtl="0">
              <a:spcBef>
                <a:spcPts val="1600"/>
              </a:spcBef>
              <a:spcAft>
                <a:spcPts val="0"/>
              </a:spcAft>
              <a:buClr>
                <a:schemeClr val="dk1"/>
              </a:buClr>
              <a:buSzPts val="1100"/>
              <a:buFont typeface="Arial"/>
              <a:buNone/>
            </a:pPr>
            <a:r>
              <a:rPr lang="en" sz="1200">
                <a:solidFill>
                  <a:schemeClr val="dk1"/>
                </a:solidFill>
              </a:rPr>
              <a:t>Formula: P = S1 + S2 + S3 + S4 </a:t>
            </a:r>
            <a:endParaRPr sz="1200">
              <a:solidFill>
                <a:schemeClr val="dk1"/>
              </a:solidFill>
            </a:endParaRPr>
          </a:p>
          <a:p>
            <a:pPr marL="0" lvl="0" indent="0" algn="l" rtl="0">
              <a:spcBef>
                <a:spcPts val="1600"/>
              </a:spcBef>
              <a:spcAft>
                <a:spcPts val="1600"/>
              </a:spcAft>
              <a:buNone/>
            </a:pPr>
            <a:endParaRPr/>
          </a:p>
        </p:txBody>
      </p:sp>
      <p:graphicFrame>
        <p:nvGraphicFramePr>
          <p:cNvPr id="161" name="Google Shape;161;p14"/>
          <p:cNvGraphicFramePr/>
          <p:nvPr/>
        </p:nvGraphicFramePr>
        <p:xfrm>
          <a:off x="4244325" y="1037000"/>
          <a:ext cx="4097650" cy="382459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Watch the video</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Calculate the perimeter of the 2 shapes on the next slide.</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Record how you solved one of them on Flipgrid.</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bl>
          </a:graphicData>
        </a:graphic>
      </p:graphicFrame>
      <p:sp>
        <p:nvSpPr>
          <p:cNvPr id="162" name="Google Shape;162;p14"/>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163" name="Google Shape;163;p14"/>
          <p:cNvSpPr/>
          <p:nvPr/>
        </p:nvSpPr>
        <p:spPr>
          <a:xfrm>
            <a:off x="357025" y="92375"/>
            <a:ext cx="1607100" cy="5700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64" name="Google Shape;164;p14">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4">
            <a:hlinkClick r:id="rId4"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4">
            <a:hlinkClick r:id="rId5"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4">
            <a:hlinkClick r:id="rId6"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4">
            <a:hlinkClick r:id="rId7"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4">
            <a:hlinkClick r:id="rId8" action="ppaction://hlinksldjump"/>
          </p:cNvPr>
          <p:cNvSpPr/>
          <p:nvPr/>
        </p:nvSpPr>
        <p:spPr>
          <a:xfrm rot="5400000">
            <a:off x="8093975" y="11764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4">
            <a:hlinkClick r:id="rId9"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4">
            <a:hlinkClick r:id="rId10"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4"/>
          <p:cNvSpPr/>
          <p:nvPr/>
        </p:nvSpPr>
        <p:spPr>
          <a:xfrm>
            <a:off x="640200" y="720871"/>
            <a:ext cx="979318" cy="339649"/>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0000"/>
                </a:solidFill>
                <a:latin typeface="Barlow Condensed"/>
              </a:rPr>
              <a:t>Monday</a:t>
            </a:r>
          </a:p>
        </p:txBody>
      </p:sp>
      <p:pic>
        <p:nvPicPr>
          <p:cNvPr id="173" name="Google Shape;173;p14" descr="Learn More at mathantics.com&#10;Visit http://www.mathantics.com for more Free math videos and additional subscription based content!" title="Math Antics - Perimeter">
            <a:hlinkClick r:id="rId11"/>
          </p:cNvPr>
          <p:cNvPicPr preferRelativeResize="0"/>
          <p:nvPr/>
        </p:nvPicPr>
        <p:blipFill>
          <a:blip r:embed="rId12">
            <a:alphaModFix/>
          </a:blip>
          <a:stretch>
            <a:fillRect/>
          </a:stretch>
        </p:blipFill>
        <p:spPr>
          <a:xfrm>
            <a:off x="707400" y="3001925"/>
            <a:ext cx="2530500" cy="1897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5"/>
          <p:cNvSpPr txBox="1">
            <a:spLocks noGrp="1"/>
          </p:cNvSpPr>
          <p:nvPr>
            <p:ph type="body" idx="1"/>
          </p:nvPr>
        </p:nvSpPr>
        <p:spPr>
          <a:xfrm>
            <a:off x="311700" y="1152475"/>
            <a:ext cx="3999900" cy="38319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What is the perimeter?</a:t>
            </a:r>
            <a:endParaRPr/>
          </a:p>
          <a:p>
            <a:pPr marL="0" lvl="0" indent="0" algn="l" rtl="0">
              <a:spcBef>
                <a:spcPts val="1600"/>
              </a:spcBef>
              <a:spcAft>
                <a:spcPts val="0"/>
              </a:spcAft>
              <a:buNone/>
            </a:pPr>
            <a:endParaRPr/>
          </a:p>
          <a:p>
            <a:pPr marL="0" lvl="0" indent="0" algn="l" rtl="0">
              <a:spcBef>
                <a:spcPts val="1600"/>
              </a:spcBef>
              <a:spcAft>
                <a:spcPts val="0"/>
              </a:spcAft>
              <a:buNone/>
            </a:pPr>
            <a:r>
              <a:rPr lang="en"/>
              <a:t>Explain how you solved this question by clicking on:</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79" name="Google Shape;179;p15"/>
          <p:cNvSpPr txBox="1">
            <a:spLocks noGrp="1"/>
          </p:cNvSpPr>
          <p:nvPr>
            <p:ph type="body" idx="2"/>
          </p:nvPr>
        </p:nvSpPr>
        <p:spPr>
          <a:xfrm>
            <a:off x="4832400" y="1152475"/>
            <a:ext cx="3999900" cy="38319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What is the perimeter?</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80" name="Google Shape;180;p15"/>
          <p:cNvPicPr preferRelativeResize="0"/>
          <p:nvPr/>
        </p:nvPicPr>
        <p:blipFill>
          <a:blip r:embed="rId3">
            <a:alphaModFix/>
          </a:blip>
          <a:stretch>
            <a:fillRect/>
          </a:stretch>
        </p:blipFill>
        <p:spPr>
          <a:xfrm>
            <a:off x="311688" y="1232575"/>
            <a:ext cx="2581275" cy="1771650"/>
          </a:xfrm>
          <a:prstGeom prst="rect">
            <a:avLst/>
          </a:prstGeom>
          <a:noFill/>
          <a:ln>
            <a:noFill/>
          </a:ln>
        </p:spPr>
      </p:pic>
      <p:pic>
        <p:nvPicPr>
          <p:cNvPr id="181" name="Google Shape;181;p15"/>
          <p:cNvPicPr preferRelativeResize="0"/>
          <p:nvPr/>
        </p:nvPicPr>
        <p:blipFill>
          <a:blip r:embed="rId4">
            <a:alphaModFix/>
          </a:blip>
          <a:stretch>
            <a:fillRect/>
          </a:stretch>
        </p:blipFill>
        <p:spPr>
          <a:xfrm>
            <a:off x="5006550" y="1152475"/>
            <a:ext cx="2835775" cy="2405750"/>
          </a:xfrm>
          <a:prstGeom prst="rect">
            <a:avLst/>
          </a:prstGeom>
          <a:noFill/>
          <a:ln>
            <a:noFill/>
          </a:ln>
        </p:spPr>
      </p:pic>
      <p:sp>
        <p:nvSpPr>
          <p:cNvPr id="182" name="Google Shape;182;p15"/>
          <p:cNvSpPr/>
          <p:nvPr/>
        </p:nvSpPr>
        <p:spPr>
          <a:xfrm>
            <a:off x="311700" y="513803"/>
            <a:ext cx="1651277" cy="546725"/>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0000"/>
                </a:solidFill>
                <a:latin typeface="Barlow Condensed"/>
              </a:rPr>
              <a:t>Monday</a:t>
            </a:r>
          </a:p>
        </p:txBody>
      </p:sp>
      <p:pic>
        <p:nvPicPr>
          <p:cNvPr id="183" name="Google Shape;183;p15" descr="Getting Started: Students – Flipgrid Help Center">
            <a:hlinkClick r:id="rId5"/>
          </p:cNvPr>
          <p:cNvPicPr preferRelativeResize="0"/>
          <p:nvPr/>
        </p:nvPicPr>
        <p:blipFill>
          <a:blip r:embed="rId6">
            <a:alphaModFix/>
          </a:blip>
          <a:stretch>
            <a:fillRect/>
          </a:stretch>
        </p:blipFill>
        <p:spPr>
          <a:xfrm>
            <a:off x="1402150" y="4235325"/>
            <a:ext cx="1184575" cy="657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6"/>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89" name="Google Shape;189;p16"/>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90" name="Google Shape;190;p16"/>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91" name="Google Shape;191;p16"/>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192" name="Google Shape;192;p16">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6"/>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94" name="Google Shape;194;p16"/>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195" name="Google Shape;195;p16"/>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196" name="Google Shape;196;p16"/>
          <p:cNvGrpSpPr/>
          <p:nvPr/>
        </p:nvGrpSpPr>
        <p:grpSpPr>
          <a:xfrm>
            <a:off x="120150" y="570875"/>
            <a:ext cx="8392025" cy="4443900"/>
            <a:chOff x="120150" y="570875"/>
            <a:chExt cx="8392025" cy="4443900"/>
          </a:xfrm>
        </p:grpSpPr>
        <p:grpSp>
          <p:nvGrpSpPr>
            <p:cNvPr id="197" name="Google Shape;197;p16"/>
            <p:cNvGrpSpPr/>
            <p:nvPr/>
          </p:nvGrpSpPr>
          <p:grpSpPr>
            <a:xfrm>
              <a:off x="120150" y="570875"/>
              <a:ext cx="8392025" cy="4443900"/>
              <a:chOff x="120150" y="570875"/>
              <a:chExt cx="8392025" cy="4443900"/>
            </a:xfrm>
          </p:grpSpPr>
          <p:grpSp>
            <p:nvGrpSpPr>
              <p:cNvPr id="198" name="Google Shape;198;p16"/>
              <p:cNvGrpSpPr/>
              <p:nvPr/>
            </p:nvGrpSpPr>
            <p:grpSpPr>
              <a:xfrm>
                <a:off x="120150" y="570875"/>
                <a:ext cx="8392025" cy="4443900"/>
                <a:chOff x="120150" y="570875"/>
                <a:chExt cx="8392025" cy="4443900"/>
              </a:xfrm>
            </p:grpSpPr>
            <p:sp>
              <p:nvSpPr>
                <p:cNvPr id="199" name="Google Shape;199;p16"/>
                <p:cNvSpPr/>
                <p:nvPr/>
              </p:nvSpPr>
              <p:spPr>
                <a:xfrm>
                  <a:off x="221675" y="570875"/>
                  <a:ext cx="8290500" cy="4443900"/>
                </a:xfrm>
                <a:prstGeom prst="rect">
                  <a:avLst/>
                </a:prstGeom>
                <a:solidFill>
                  <a:srgbClr val="FCE5CD"/>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6"/>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6"/>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6"/>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6"/>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6"/>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6"/>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6"/>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6"/>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6"/>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6"/>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6"/>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6"/>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6"/>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6"/>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6"/>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6"/>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6"/>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6"/>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6"/>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6"/>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 name="Google Shape;220;p16"/>
              <p:cNvGrpSpPr/>
              <p:nvPr/>
            </p:nvGrpSpPr>
            <p:grpSpPr>
              <a:xfrm>
                <a:off x="120150" y="657525"/>
                <a:ext cx="290886" cy="4262400"/>
                <a:chOff x="120150" y="657525"/>
                <a:chExt cx="290886" cy="4262400"/>
              </a:xfrm>
            </p:grpSpPr>
            <p:sp>
              <p:nvSpPr>
                <p:cNvPr id="221" name="Google Shape;221;p16"/>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6"/>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16"/>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6"/>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6"/>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6"/>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6"/>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6"/>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6"/>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6"/>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6"/>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6"/>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6"/>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6"/>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6"/>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6"/>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6"/>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6"/>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6"/>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40" name="Google Shape;240;p16"/>
            <p:cNvGrpSpPr/>
            <p:nvPr/>
          </p:nvGrpSpPr>
          <p:grpSpPr>
            <a:xfrm>
              <a:off x="3889250" y="1207175"/>
              <a:ext cx="261300" cy="3484800"/>
              <a:chOff x="3889250" y="1207175"/>
              <a:chExt cx="261300" cy="3484800"/>
            </a:xfrm>
          </p:grpSpPr>
          <p:sp>
            <p:nvSpPr>
              <p:cNvPr id="241" name="Google Shape;241;p16"/>
              <p:cNvSpPr/>
              <p:nvPr/>
            </p:nvSpPr>
            <p:spPr>
              <a:xfrm>
                <a:off x="3889250" y="12071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6"/>
              <p:cNvSpPr/>
              <p:nvPr/>
            </p:nvSpPr>
            <p:spPr>
              <a:xfrm>
                <a:off x="3889250" y="17405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6"/>
              <p:cNvSpPr/>
              <p:nvPr/>
            </p:nvSpPr>
            <p:spPr>
              <a:xfrm>
                <a:off x="3889250" y="22739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6"/>
              <p:cNvSpPr/>
              <p:nvPr/>
            </p:nvSpPr>
            <p:spPr>
              <a:xfrm>
                <a:off x="3889250" y="28073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6"/>
              <p:cNvSpPr/>
              <p:nvPr/>
            </p:nvSpPr>
            <p:spPr>
              <a:xfrm>
                <a:off x="3889250" y="33407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6"/>
              <p:cNvSpPr/>
              <p:nvPr/>
            </p:nvSpPr>
            <p:spPr>
              <a:xfrm>
                <a:off x="3889250" y="38741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6"/>
              <p:cNvSpPr/>
              <p:nvPr/>
            </p:nvSpPr>
            <p:spPr>
              <a:xfrm>
                <a:off x="3889250" y="4407575"/>
                <a:ext cx="261300" cy="284400"/>
              </a:xfrm>
              <a:prstGeom prst="rect">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48" name="Google Shape;248;p16"/>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49" name="Google Shape;249;p16"/>
          <p:cNvGraphicFramePr/>
          <p:nvPr/>
        </p:nvGraphicFramePr>
        <p:xfrm>
          <a:off x="4244325" y="1037000"/>
          <a:ext cx="4097650" cy="265375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Watch the video</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Calculate the perimeter of the 2 shapes on the next slide.</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4CCCC"/>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CE5CD"/>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Record how you solved one of them on Flipgrid.</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CE5CD"/>
                    </a:solidFill>
                  </a:tcPr>
                </a:tc>
              </a:tr>
            </a:tbl>
          </a:graphicData>
        </a:graphic>
      </p:graphicFrame>
      <p:sp>
        <p:nvSpPr>
          <p:cNvPr id="250" name="Google Shape;250;p16"/>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251" name="Google Shape;251;p16">
            <a:hlinkClick r:id="rId4"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6">
            <a:hlinkClick r:id="rId5"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6">
            <a:hlinkClick r:id="rId6"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6"/>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55" name="Google Shape;255;p16">
            <a:hlinkClick r:id="rId7"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6">
            <a:hlinkClick r:id="rId8" action="ppaction://hlinksldjump"/>
          </p:cNvPr>
          <p:cNvSpPr/>
          <p:nvPr/>
        </p:nvSpPr>
        <p:spPr>
          <a:xfrm rot="5400000">
            <a:off x="8117825" y="11245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6">
            <a:hlinkClick r:id="rId9"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6">
            <a:hlinkClick r:id="rId10"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6"/>
          <p:cNvSpPr txBox="1">
            <a:spLocks noGrp="1"/>
          </p:cNvSpPr>
          <p:nvPr>
            <p:ph type="title"/>
          </p:nvPr>
        </p:nvSpPr>
        <p:spPr>
          <a:xfrm>
            <a:off x="544375" y="597425"/>
            <a:ext cx="1758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D9D9D9"/>
                </a:solidFill>
                <a:latin typeface="Barlow Condensed"/>
                <a:ea typeface="Barlow Condensed"/>
                <a:cs typeface="Barlow Condensed"/>
                <a:sym typeface="Barlow Condensed"/>
              </a:rPr>
              <a:t>Tuesday	</a:t>
            </a:r>
            <a:r>
              <a:rPr lang="en">
                <a:latin typeface="Barlow Condensed"/>
                <a:ea typeface="Barlow Condensed"/>
                <a:cs typeface="Barlow Condensed"/>
                <a:sym typeface="Barlow Condensed"/>
              </a:rPr>
              <a:t>	  			</a:t>
            </a:r>
            <a:endParaRPr>
              <a:latin typeface="Barlow Condensed"/>
              <a:ea typeface="Barlow Condensed"/>
              <a:cs typeface="Barlow Condensed"/>
              <a:sym typeface="Barlow Condensed"/>
            </a:endParaRPr>
          </a:p>
        </p:txBody>
      </p:sp>
      <p:sp>
        <p:nvSpPr>
          <p:cNvPr id="260" name="Google Shape;260;p16"/>
          <p:cNvSpPr/>
          <p:nvPr/>
        </p:nvSpPr>
        <p:spPr>
          <a:xfrm>
            <a:off x="640200" y="720871"/>
            <a:ext cx="1097901" cy="339649"/>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9900"/>
                </a:solidFill>
                <a:latin typeface="Barlow Condensed"/>
              </a:rPr>
              <a:t>Tuesday</a:t>
            </a:r>
          </a:p>
        </p:txBody>
      </p:sp>
      <p:pic>
        <p:nvPicPr>
          <p:cNvPr id="261" name="Google Shape;261;p16" descr="What is perimeter? There are different words used in the world of math with the kids and that is why educating the kids about the meanings before going deeper into the whole process is the most important thing. This educational video is about telling the kids more about the perimeter of the shapes and what is it.&#10;&#10;We all know that &quot;perimeter&quot; is the continuous line that forms the boundary of a closed geometrical figure, but kids will not understand this meaning as well, so parents and teachers should try to bring it to them in a more simpler way. To make it more understandable by the kids, we could say it is the distance around a two dimensional shape.&#10;&#10;Perimeter is part of math since one of the questions that might be asked for the kids is &quot;what is the perimeter of this given shape&quot; and that is when they will need to add all the numbers of this shape and bring out the final answer, or the perimeter.&#10;&#10;Before reaching the point of knowing more about the perimeter, what is it and how it should be calculated, kids should first know more about the different geometric shapes that are found out there, know more about their names, and get the chance to differentiate between the ones close to one another in the shape and manage to know the different properties of every single one of them (https://www.youtube.com/watch?v=4ea_xGBiw1o).&#10;&#10;We have an example that could make it easier for the kids to understand the meaning of the perimeter. If you have some trees then we could say that the perimeter is the fencing that goes around the garden.&#10;&#10;As we have mentioned before, in order to calculate the perimeter, one should add up the length of all the different sides of the shape. Addition is one of the easiest mathematical operations that are found in the world of math and it is usually the first one that kids come to learn after they learn the numbers and manage to count in the right order (https://www.youtube.com/watch?v=pLfSeSHWE78).&#10;&#10;There is one thing different when it comes to calculating the perimeter of the different geometrical shapes that are found out there, the circle is not the same as the other shapes and the perimeter of the circle is called &quot;the circumference&quot;. This circumference is calculated through this equation &quot;2π x radius&quot;.&#10;&#10;There are different formulas followed with the different shapes in order to calculate their perimeter and some of these shapes are really easy. &#10;- Square= 4 x one side (since they are all the same length)&#10;- Rectangle= 2 x (width + height)&#10;- Triangle= side + side + side&#10;- Quadrilateral= side + side + side + side (quadrilateral is any four sides' shape)&#10;&#10;Educating the kids about the shapes - 2D and 3D shapes - starts simply with their pictures and their names before it comes to the other more detailed information that include knowing about the perimeter and coming to the other properties of these different shapes (https://www.youtube.com/watch?v=DmfCdqxTjEw).&#10;&#10;Teaching the kids about the perimeter, what is it and how it should be calculated is for those in the first years of school but is not given to kindergarten who are not yet very much into the shapes and their names or even into the different mathematical operations.&#10;&#10;There are lots of different ways that kids could depend on when it comes to educating them about the shapes and one of the most effective is this one related to showing them the shapes in the real world and telling them what they are called when it comes to geometry (https://www.youtube.com/watch?v=I9nMr4P843o).&#10;&#10;Isn't it easy to teach the kids more about the perimeter and what it is or how it should be calculated according to the shape they are exposed to? There are lots of other easy lessons which the kids will come closer to after they know more about the shapes, their names and other important mathematical operations.&#10;&#10;Enjoy watching this video along with your kids and let us know your feedback about it all, how it turned out to be and how much they managed to learn from it and gain something that is added to their knowledge.&#10;&#10;If you have any questions or any suggestions, just send them all over and we will be more than happy to reply.&#10;&#10;Visit www.learningmole.com for more educational lessons and videos in Maths, English, Crafts and Cooking.&#10;&#10;LearningMole focuses on educating children of all ages. We offer advice and practical, interactive ideas to help parents challenge, homeschool, teach and develop their children’s skills at home. &#10;&#10;Help your child to explore the key concepts of number, counting, addition, subtraction, multiplication and division in Maths. Spelling, reading, writing and grammar in English. Help them to develop their imagination and creativity with crafts and to explore a range of skills to cook, bake and create tasty treats and snacks.&#10;&#10;Easy to follow activities will support you and your child to learn and practice new concepts as well as enjoy spending time together. Help your child to progress and explore and most importantly - have fun!" title="What is a Perimeter in Math? | Perimeter of Shapes | Kids">
            <a:hlinkClick r:id="rId11"/>
          </p:cNvPr>
          <p:cNvPicPr preferRelativeResize="0"/>
          <p:nvPr/>
        </p:nvPicPr>
        <p:blipFill>
          <a:blip r:embed="rId12">
            <a:alphaModFix/>
          </a:blip>
          <a:stretch>
            <a:fillRect/>
          </a:stretch>
        </p:blipFill>
        <p:spPr>
          <a:xfrm>
            <a:off x="735200" y="2571744"/>
            <a:ext cx="2613676" cy="1960257"/>
          </a:xfrm>
          <a:prstGeom prst="rect">
            <a:avLst/>
          </a:prstGeom>
          <a:noFill/>
          <a:ln>
            <a:noFill/>
          </a:ln>
        </p:spPr>
      </p:pic>
      <p:pic>
        <p:nvPicPr>
          <p:cNvPr id="262" name="Google Shape;262;p16" descr="watch-this-2 - 321CamTime"/>
          <p:cNvPicPr preferRelativeResize="0"/>
          <p:nvPr/>
        </p:nvPicPr>
        <p:blipFill>
          <a:blip r:embed="rId13">
            <a:alphaModFix/>
          </a:blip>
          <a:stretch>
            <a:fillRect/>
          </a:stretch>
        </p:blipFill>
        <p:spPr>
          <a:xfrm>
            <a:off x="735200" y="1263197"/>
            <a:ext cx="2613675" cy="121547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7"/>
          <p:cNvSpPr txBox="1">
            <a:spLocks noGrp="1"/>
          </p:cNvSpPr>
          <p:nvPr>
            <p:ph type="body" idx="1"/>
          </p:nvPr>
        </p:nvSpPr>
        <p:spPr>
          <a:xfrm>
            <a:off x="311700" y="1152475"/>
            <a:ext cx="4260300" cy="37998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What is the Perimeter?</a:t>
            </a:r>
            <a:endParaRPr/>
          </a:p>
        </p:txBody>
      </p:sp>
      <p:sp>
        <p:nvSpPr>
          <p:cNvPr id="268" name="Google Shape;268;p17"/>
          <p:cNvSpPr txBox="1">
            <a:spLocks noGrp="1"/>
          </p:cNvSpPr>
          <p:nvPr>
            <p:ph type="body" idx="2"/>
          </p:nvPr>
        </p:nvSpPr>
        <p:spPr>
          <a:xfrm>
            <a:off x="4832400" y="1152475"/>
            <a:ext cx="3999900" cy="37998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What is the Perimeter?</a:t>
            </a:r>
            <a:endParaRPr/>
          </a:p>
          <a:p>
            <a:pPr marL="0" lvl="0" indent="0" algn="l" rtl="0">
              <a:spcBef>
                <a:spcPts val="1600"/>
              </a:spcBef>
              <a:spcAft>
                <a:spcPts val="0"/>
              </a:spcAft>
              <a:buClr>
                <a:schemeClr val="dk1"/>
              </a:buClr>
              <a:buSzPts val="1100"/>
              <a:buFont typeface="Arial"/>
              <a:buNone/>
            </a:pPr>
            <a:r>
              <a:rPr lang="en"/>
              <a:t>Explain how you solved this question by clicking on: </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269" name="Google Shape;269;p17"/>
          <p:cNvSpPr/>
          <p:nvPr/>
        </p:nvSpPr>
        <p:spPr>
          <a:xfrm>
            <a:off x="311700" y="352330"/>
            <a:ext cx="1603203" cy="800150"/>
          </a:xfrm>
          <a:prstGeom prst="rect">
            <a:avLst/>
          </a:prstGeom>
        </p:spPr>
        <p:txBody>
          <a:bodyPr>
            <a:prstTxWarp prst="textPlain">
              <a:avLst/>
            </a:prstTxWarp>
          </a:bodyPr>
          <a:lstStyle/>
          <a:p>
            <a:pPr lvl="0" algn="ctr"/>
            <a:r>
              <a:rPr b="1" i="0">
                <a:ln w="9525" cap="flat" cmpd="sng">
                  <a:solidFill>
                    <a:srgbClr val="B45F06"/>
                  </a:solidFill>
                  <a:prstDash val="solid"/>
                  <a:round/>
                  <a:headEnd type="none" w="sm" len="sm"/>
                  <a:tailEnd type="none" w="sm" len="sm"/>
                </a:ln>
                <a:solidFill>
                  <a:srgbClr val="FF9900"/>
                </a:solidFill>
                <a:latin typeface="Barlow Condensed"/>
              </a:rPr>
              <a:t>Tuesday</a:t>
            </a:r>
          </a:p>
        </p:txBody>
      </p:sp>
      <p:pic>
        <p:nvPicPr>
          <p:cNvPr id="270" name="Google Shape;270;p17"/>
          <p:cNvPicPr preferRelativeResize="0"/>
          <p:nvPr/>
        </p:nvPicPr>
        <p:blipFill>
          <a:blip r:embed="rId3">
            <a:alphaModFix/>
          </a:blip>
          <a:stretch>
            <a:fillRect/>
          </a:stretch>
        </p:blipFill>
        <p:spPr>
          <a:xfrm>
            <a:off x="311701" y="1236100"/>
            <a:ext cx="4110875" cy="1824275"/>
          </a:xfrm>
          <a:prstGeom prst="rect">
            <a:avLst/>
          </a:prstGeom>
          <a:noFill/>
          <a:ln>
            <a:noFill/>
          </a:ln>
        </p:spPr>
      </p:pic>
      <p:pic>
        <p:nvPicPr>
          <p:cNvPr id="271" name="Google Shape;271;p17"/>
          <p:cNvPicPr preferRelativeResize="0"/>
          <p:nvPr/>
        </p:nvPicPr>
        <p:blipFill>
          <a:blip r:embed="rId4">
            <a:alphaModFix/>
          </a:blip>
          <a:stretch>
            <a:fillRect/>
          </a:stretch>
        </p:blipFill>
        <p:spPr>
          <a:xfrm>
            <a:off x="5114175" y="1201487"/>
            <a:ext cx="3436350" cy="1893500"/>
          </a:xfrm>
          <a:prstGeom prst="rect">
            <a:avLst/>
          </a:prstGeom>
          <a:noFill/>
          <a:ln>
            <a:noFill/>
          </a:ln>
        </p:spPr>
      </p:pic>
      <p:pic>
        <p:nvPicPr>
          <p:cNvPr id="272" name="Google Shape;272;p17" descr="Getting Started: Students – Flipgrid Help Center">
            <a:hlinkClick r:id="rId5"/>
          </p:cNvPr>
          <p:cNvPicPr preferRelativeResize="0"/>
          <p:nvPr/>
        </p:nvPicPr>
        <p:blipFill>
          <a:blip r:embed="rId6">
            <a:alphaModFix/>
          </a:blip>
          <a:stretch>
            <a:fillRect/>
          </a:stretch>
        </p:blipFill>
        <p:spPr>
          <a:xfrm>
            <a:off x="5904725" y="4155200"/>
            <a:ext cx="1184575" cy="657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78" name="Google Shape;278;p18"/>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79" name="Google Shape;279;p18"/>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0" name="Google Shape;280;p18"/>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1" name="Google Shape;281;p18"/>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282" name="Google Shape;282;p18">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8"/>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284" name="Google Shape;284;p18"/>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285" name="Google Shape;285;p18"/>
          <p:cNvGrpSpPr/>
          <p:nvPr/>
        </p:nvGrpSpPr>
        <p:grpSpPr>
          <a:xfrm>
            <a:off x="120150" y="570875"/>
            <a:ext cx="8392025" cy="4443900"/>
            <a:chOff x="120150" y="570875"/>
            <a:chExt cx="8392025" cy="4443900"/>
          </a:xfrm>
        </p:grpSpPr>
        <p:grpSp>
          <p:nvGrpSpPr>
            <p:cNvPr id="286" name="Google Shape;286;p18"/>
            <p:cNvGrpSpPr/>
            <p:nvPr/>
          </p:nvGrpSpPr>
          <p:grpSpPr>
            <a:xfrm>
              <a:off x="120150" y="570875"/>
              <a:ext cx="8392025" cy="4443900"/>
              <a:chOff x="120150" y="570875"/>
              <a:chExt cx="8392025" cy="4443900"/>
            </a:xfrm>
          </p:grpSpPr>
          <p:grpSp>
            <p:nvGrpSpPr>
              <p:cNvPr id="287" name="Google Shape;287;p18"/>
              <p:cNvGrpSpPr/>
              <p:nvPr/>
            </p:nvGrpSpPr>
            <p:grpSpPr>
              <a:xfrm>
                <a:off x="120150" y="570875"/>
                <a:ext cx="8392025" cy="4443900"/>
                <a:chOff x="120150" y="570875"/>
                <a:chExt cx="8392025" cy="4443900"/>
              </a:xfrm>
            </p:grpSpPr>
            <p:grpSp>
              <p:nvGrpSpPr>
                <p:cNvPr id="288" name="Google Shape;288;p18"/>
                <p:cNvGrpSpPr/>
                <p:nvPr/>
              </p:nvGrpSpPr>
              <p:grpSpPr>
                <a:xfrm>
                  <a:off x="120150" y="570875"/>
                  <a:ext cx="8392025" cy="4443900"/>
                  <a:chOff x="120150" y="570875"/>
                  <a:chExt cx="8392025" cy="4443900"/>
                </a:xfrm>
              </p:grpSpPr>
              <p:sp>
                <p:nvSpPr>
                  <p:cNvPr id="289" name="Google Shape;289;p18"/>
                  <p:cNvSpPr/>
                  <p:nvPr/>
                </p:nvSpPr>
                <p:spPr>
                  <a:xfrm>
                    <a:off x="221675" y="570875"/>
                    <a:ext cx="8290500" cy="4443900"/>
                  </a:xfrm>
                  <a:prstGeom prst="rect">
                    <a:avLst/>
                  </a:prstGeom>
                  <a:solidFill>
                    <a:srgbClr val="F9F8D6"/>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8"/>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8"/>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8"/>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8"/>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8"/>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8"/>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8"/>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8"/>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8"/>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8"/>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18"/>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18"/>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8"/>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8"/>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8"/>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8"/>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8"/>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8"/>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8"/>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8"/>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18"/>
                <p:cNvGrpSpPr/>
                <p:nvPr/>
              </p:nvGrpSpPr>
              <p:grpSpPr>
                <a:xfrm>
                  <a:off x="120150" y="657525"/>
                  <a:ext cx="290886" cy="4262400"/>
                  <a:chOff x="120150" y="657525"/>
                  <a:chExt cx="290886" cy="4262400"/>
                </a:xfrm>
              </p:grpSpPr>
              <p:sp>
                <p:nvSpPr>
                  <p:cNvPr id="311" name="Google Shape;311;p18"/>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8"/>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8"/>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8"/>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8"/>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8"/>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8"/>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8"/>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8"/>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8"/>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8"/>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8"/>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8"/>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8"/>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8"/>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8"/>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8"/>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8"/>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8"/>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0" name="Google Shape;330;p18"/>
              <p:cNvGrpSpPr/>
              <p:nvPr/>
            </p:nvGrpSpPr>
            <p:grpSpPr>
              <a:xfrm>
                <a:off x="3889250" y="1207175"/>
                <a:ext cx="261300" cy="3484800"/>
                <a:chOff x="3889250" y="1207175"/>
                <a:chExt cx="261300" cy="3484800"/>
              </a:xfrm>
            </p:grpSpPr>
            <p:sp>
              <p:nvSpPr>
                <p:cNvPr id="331" name="Google Shape;331;p18"/>
                <p:cNvSpPr/>
                <p:nvPr/>
              </p:nvSpPr>
              <p:spPr>
                <a:xfrm>
                  <a:off x="3889250" y="12071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8"/>
                <p:cNvSpPr/>
                <p:nvPr/>
              </p:nvSpPr>
              <p:spPr>
                <a:xfrm>
                  <a:off x="3889250" y="17405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8"/>
                <p:cNvSpPr/>
                <p:nvPr/>
              </p:nvSpPr>
              <p:spPr>
                <a:xfrm>
                  <a:off x="3889250" y="22739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8"/>
                <p:cNvSpPr/>
                <p:nvPr/>
              </p:nvSpPr>
              <p:spPr>
                <a:xfrm>
                  <a:off x="3889250" y="28073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8"/>
                <p:cNvSpPr/>
                <p:nvPr/>
              </p:nvSpPr>
              <p:spPr>
                <a:xfrm>
                  <a:off x="3889250" y="33407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8"/>
                <p:cNvSpPr/>
                <p:nvPr/>
              </p:nvSpPr>
              <p:spPr>
                <a:xfrm>
                  <a:off x="3889250" y="38741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8"/>
                <p:cNvSpPr/>
                <p:nvPr/>
              </p:nvSpPr>
              <p:spPr>
                <a:xfrm>
                  <a:off x="3889250" y="4407575"/>
                  <a:ext cx="261300" cy="284400"/>
                </a:xfrm>
                <a:prstGeom prst="rect">
                  <a:avLst/>
                </a:prstGeom>
                <a:solidFill>
                  <a:srgbClr val="F7F48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38" name="Google Shape;338;p18"/>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339" name="Google Shape;339;p18"/>
          <p:cNvGraphicFramePr/>
          <p:nvPr/>
        </p:nvGraphicFramePr>
        <p:xfrm>
          <a:off x="4244325" y="1037000"/>
          <a:ext cx="4097650" cy="382459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Click on the Math Makes Sense Text</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Read pages 227 and 228</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lvl="0" indent="0" algn="l" rtl="0">
                        <a:spcBef>
                          <a:spcPts val="0"/>
                        </a:spcBef>
                        <a:spcAft>
                          <a:spcPts val="0"/>
                        </a:spcAft>
                        <a:buClr>
                          <a:schemeClr val="dk1"/>
                        </a:buClr>
                        <a:buSzPts val="1800"/>
                        <a:buFont typeface="Arial"/>
                        <a:buNone/>
                      </a:pPr>
                      <a:r>
                        <a:rPr lang="en" sz="1200" b="1">
                          <a:solidFill>
                            <a:schemeClr val="dk1"/>
                          </a:solidFill>
                          <a:latin typeface="ABeeZee"/>
                          <a:ea typeface="ABeeZee"/>
                          <a:cs typeface="ABeeZee"/>
                          <a:sym typeface="ABeeZee"/>
                        </a:rPr>
                        <a:t>Do questions  1,3 and 5 on page 229  on the next slide.</a:t>
                      </a:r>
                      <a:endParaRPr sz="1200" b="1">
                        <a:solidFill>
                          <a:schemeClr val="dk1"/>
                        </a:solidFill>
                        <a:latin typeface="ABeeZee"/>
                        <a:ea typeface="ABeeZee"/>
                        <a:cs typeface="ABeeZee"/>
                        <a:sym typeface="ABeeZee"/>
                      </a:endParaRPr>
                    </a:p>
                    <a:p>
                      <a:pPr marL="0" marR="0" lvl="0" indent="0" algn="l" rtl="0">
                        <a:lnSpc>
                          <a:spcPct val="100000"/>
                        </a:lnSpc>
                        <a:spcBef>
                          <a:spcPts val="0"/>
                        </a:spcBef>
                        <a:spcAft>
                          <a:spcPts val="0"/>
                        </a:spcAft>
                        <a:buClr>
                          <a:srgbClr val="000000"/>
                        </a:buClr>
                        <a:buSzPts val="1800"/>
                        <a:buFont typeface="Arial"/>
                        <a:buNone/>
                      </a:pPr>
                      <a:endParaRPr sz="1200" b="1">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F9F8D6"/>
                    </a:solidFill>
                  </a:tcPr>
                </a:tc>
              </a:tr>
            </a:tbl>
          </a:graphicData>
        </a:graphic>
      </p:graphicFrame>
      <p:sp>
        <p:nvSpPr>
          <p:cNvPr id="340" name="Google Shape;340;p18"/>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341" name="Google Shape;341;p18">
            <a:hlinkClick r:id="rId4"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8">
            <a:hlinkClick r:id="rId5"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8">
            <a:hlinkClick r:id="rId6"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8">
            <a:hlinkClick r:id="rId7" action="ppaction://hlinksldjump"/>
          </p:cNvPr>
          <p:cNvSpPr/>
          <p:nvPr/>
        </p:nvSpPr>
        <p:spPr>
          <a:xfrm rot="5400000">
            <a:off x="8725800" y="10726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8">
            <a:hlinkClick r:id="rId8"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8">
            <a:hlinkClick r:id="rId9"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8"/>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348" name="Google Shape;348;p18">
            <a:hlinkClick r:id="rId10"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8"/>
          <p:cNvSpPr txBox="1">
            <a:spLocks noGrp="1"/>
          </p:cNvSpPr>
          <p:nvPr>
            <p:ph type="title"/>
          </p:nvPr>
        </p:nvSpPr>
        <p:spPr>
          <a:xfrm>
            <a:off x="544375"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D9D9D9"/>
                </a:solidFill>
                <a:latin typeface="Barlow Condensed"/>
                <a:ea typeface="Barlow Condensed"/>
                <a:cs typeface="Barlow Condensed"/>
                <a:sym typeface="Barlow Condensed"/>
              </a:rPr>
              <a:t>Wednesday</a:t>
            </a:r>
            <a:endParaRPr>
              <a:latin typeface="Barlow Condensed"/>
              <a:ea typeface="Barlow Condensed"/>
              <a:cs typeface="Barlow Condensed"/>
              <a:sym typeface="Barlow Condensed"/>
            </a:endParaRPr>
          </a:p>
        </p:txBody>
      </p:sp>
      <p:sp>
        <p:nvSpPr>
          <p:cNvPr id="350" name="Google Shape;350;p18"/>
          <p:cNvSpPr/>
          <p:nvPr/>
        </p:nvSpPr>
        <p:spPr>
          <a:xfrm>
            <a:off x="633675" y="743575"/>
            <a:ext cx="1489805" cy="333374"/>
          </a:xfrm>
          <a:prstGeom prst="rect">
            <a:avLst/>
          </a:prstGeom>
        </p:spPr>
        <p:txBody>
          <a:bodyPr>
            <a:prstTxWarp prst="textPlain">
              <a:avLst/>
            </a:prstTxWarp>
          </a:bodyPr>
          <a:lstStyle/>
          <a:p>
            <a:pPr lvl="0" algn="ctr"/>
            <a:r>
              <a:rPr b="1" i="0">
                <a:ln w="9525" cap="flat" cmpd="sng">
                  <a:solidFill>
                    <a:srgbClr val="BFB50A"/>
                  </a:solidFill>
                  <a:prstDash val="solid"/>
                  <a:round/>
                  <a:headEnd type="none" w="sm" len="sm"/>
                  <a:tailEnd type="none" w="sm" len="sm"/>
                </a:ln>
                <a:solidFill>
                  <a:srgbClr val="EAE508"/>
                </a:solidFill>
                <a:latin typeface="Barlow Condensed"/>
              </a:rPr>
              <a:t>Wednesday</a:t>
            </a:r>
          </a:p>
        </p:txBody>
      </p:sp>
      <p:pic>
        <p:nvPicPr>
          <p:cNvPr id="351" name="Google Shape;351;p18" descr="Math Makes Sense 6 WNCP: Morrow: 9780321498441: Books - Amazon.ca">
            <a:hlinkClick r:id="rId11"/>
          </p:cNvPr>
          <p:cNvPicPr preferRelativeResize="0"/>
          <p:nvPr/>
        </p:nvPicPr>
        <p:blipFill>
          <a:blip r:embed="rId12">
            <a:alphaModFix/>
          </a:blip>
          <a:stretch>
            <a:fillRect/>
          </a:stretch>
        </p:blipFill>
        <p:spPr>
          <a:xfrm>
            <a:off x="961550" y="1764050"/>
            <a:ext cx="1866900" cy="2457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19"/>
          <p:cNvSpPr txBox="1">
            <a:spLocks noGrp="1"/>
          </p:cNvSpPr>
          <p:nvPr>
            <p:ph type="title"/>
          </p:nvPr>
        </p:nvSpPr>
        <p:spPr>
          <a:xfrm>
            <a:off x="3368600" y="445025"/>
            <a:ext cx="5463900" cy="572700"/>
          </a:xfrm>
          <a:prstGeom prst="rect">
            <a:avLst/>
          </a:prstGeom>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Page 229 questions 1, 3, 5</a:t>
            </a:r>
            <a:endParaRPr/>
          </a:p>
        </p:txBody>
      </p:sp>
      <p:sp>
        <p:nvSpPr>
          <p:cNvPr id="357" name="Google Shape;357;p19"/>
          <p:cNvSpPr txBox="1">
            <a:spLocks noGrp="1"/>
          </p:cNvSpPr>
          <p:nvPr>
            <p:ph type="body" idx="1"/>
          </p:nvPr>
        </p:nvSpPr>
        <p:spPr>
          <a:xfrm>
            <a:off x="311700" y="1152475"/>
            <a:ext cx="2076000" cy="34164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1a)</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1b)</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1c)</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1d)</a:t>
            </a:r>
            <a:endParaRPr/>
          </a:p>
          <a:p>
            <a:pPr marL="0" lvl="0" indent="0" algn="l" rtl="0">
              <a:spcBef>
                <a:spcPts val="0"/>
              </a:spcBef>
              <a:spcAft>
                <a:spcPts val="1600"/>
              </a:spcAft>
              <a:buNone/>
            </a:pPr>
            <a:endParaRPr/>
          </a:p>
        </p:txBody>
      </p:sp>
      <p:sp>
        <p:nvSpPr>
          <p:cNvPr id="358" name="Google Shape;358;p19"/>
          <p:cNvSpPr txBox="1">
            <a:spLocks noGrp="1"/>
          </p:cNvSpPr>
          <p:nvPr>
            <p:ph type="body" idx="2"/>
          </p:nvPr>
        </p:nvSpPr>
        <p:spPr>
          <a:xfrm>
            <a:off x="6425500" y="1152475"/>
            <a:ext cx="2406900" cy="3416400"/>
          </a:xfrm>
          <a:prstGeom prst="rect">
            <a:avLst/>
          </a:prstGeom>
          <a:ln w="19050" cap="flat" cmpd="sng">
            <a:solidFill>
              <a:srgbClr val="000000"/>
            </a:solidFill>
            <a:prstDash val="dot"/>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5)</a:t>
            </a:r>
            <a:endParaRPr/>
          </a:p>
        </p:txBody>
      </p:sp>
      <p:sp>
        <p:nvSpPr>
          <p:cNvPr id="359" name="Google Shape;359;p19"/>
          <p:cNvSpPr txBox="1">
            <a:spLocks noGrp="1"/>
          </p:cNvSpPr>
          <p:nvPr>
            <p:ph type="body" idx="1"/>
          </p:nvPr>
        </p:nvSpPr>
        <p:spPr>
          <a:xfrm>
            <a:off x="3368600" y="1152475"/>
            <a:ext cx="2076000" cy="3416400"/>
          </a:xfrm>
          <a:prstGeom prst="rect">
            <a:avLst/>
          </a:prstGeom>
          <a:ln w="19050"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t>1a)</a:t>
            </a: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endParaRPr/>
          </a:p>
          <a:p>
            <a:pPr marL="0" lvl="0" indent="0" algn="l" rtl="0">
              <a:lnSpc>
                <a:spcPct val="100000"/>
              </a:lnSpc>
              <a:spcBef>
                <a:spcPts val="0"/>
              </a:spcBef>
              <a:spcAft>
                <a:spcPts val="0"/>
              </a:spcAft>
              <a:buNone/>
            </a:pPr>
            <a:r>
              <a:rPr lang="en"/>
              <a:t>1b)</a:t>
            </a:r>
            <a:endParaRPr/>
          </a:p>
          <a:p>
            <a:pPr marL="0" lvl="0" indent="0" algn="l" rtl="0">
              <a:spcBef>
                <a:spcPts val="0"/>
              </a:spcBef>
              <a:spcAft>
                <a:spcPts val="1600"/>
              </a:spcAft>
              <a:buNone/>
            </a:pPr>
            <a:endParaRPr/>
          </a:p>
        </p:txBody>
      </p:sp>
      <p:sp>
        <p:nvSpPr>
          <p:cNvPr id="360" name="Google Shape;360;p19"/>
          <p:cNvSpPr/>
          <p:nvPr/>
        </p:nvSpPr>
        <p:spPr>
          <a:xfrm>
            <a:off x="311700" y="225363"/>
            <a:ext cx="1819548" cy="672675"/>
          </a:xfrm>
          <a:prstGeom prst="rect">
            <a:avLst/>
          </a:prstGeom>
        </p:spPr>
        <p:txBody>
          <a:bodyPr>
            <a:prstTxWarp prst="textPlain">
              <a:avLst/>
            </a:prstTxWarp>
          </a:bodyPr>
          <a:lstStyle/>
          <a:p>
            <a:pPr lvl="0" algn="ctr"/>
            <a:r>
              <a:rPr b="1" i="0">
                <a:ln w="9525" cap="flat" cmpd="sng">
                  <a:solidFill>
                    <a:srgbClr val="BFB50A"/>
                  </a:solidFill>
                  <a:prstDash val="solid"/>
                  <a:round/>
                  <a:headEnd type="none" w="sm" len="sm"/>
                  <a:tailEnd type="none" w="sm" len="sm"/>
                </a:ln>
                <a:solidFill>
                  <a:srgbClr val="EAE508"/>
                </a:solidFill>
                <a:latin typeface="Barlow Condensed"/>
              </a:rPr>
              <a:t>Wednesday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0"/>
          <p:cNvSpPr/>
          <p:nvPr/>
        </p:nvSpPr>
        <p:spPr>
          <a:xfrm>
            <a:off x="3571275" y="95293"/>
            <a:ext cx="1607100" cy="607200"/>
          </a:xfrm>
          <a:prstGeom prst="round2SameRect">
            <a:avLst>
              <a:gd name="adj1" fmla="val 37702"/>
              <a:gd name="adj2" fmla="val 0"/>
            </a:avLst>
          </a:prstGeom>
          <a:solidFill>
            <a:srgbClr val="EAE508"/>
          </a:solidFill>
          <a:ln>
            <a:noFill/>
          </a:ln>
          <a:effectLst>
            <a:outerShdw blurRad="57150" dist="4762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Wednesday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366" name="Google Shape;366;p20"/>
          <p:cNvSpPr/>
          <p:nvPr/>
        </p:nvSpPr>
        <p:spPr>
          <a:xfrm>
            <a:off x="1964150" y="95293"/>
            <a:ext cx="1607100" cy="607200"/>
          </a:xfrm>
          <a:prstGeom prst="round2SameRect">
            <a:avLst>
              <a:gd name="adj1" fmla="val 37702"/>
              <a:gd name="adj2" fmla="val 0"/>
            </a:avLst>
          </a:prstGeom>
          <a:solidFill>
            <a:srgbClr val="FF9900"/>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Tuesday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67" name="Google Shape;367;p20"/>
          <p:cNvSpPr/>
          <p:nvPr/>
        </p:nvSpPr>
        <p:spPr>
          <a:xfrm rot="5400000">
            <a:off x="7994225" y="1052800"/>
            <a:ext cx="1393500" cy="596700"/>
          </a:xfrm>
          <a:prstGeom prst="round2SameRect">
            <a:avLst>
              <a:gd name="adj1" fmla="val 37702"/>
              <a:gd name="adj2" fmla="val 0"/>
            </a:avLst>
          </a:prstGeom>
          <a:solidFill>
            <a:srgbClr val="A439EB"/>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Challenge</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68" name="Google Shape;368;p20"/>
          <p:cNvSpPr/>
          <p:nvPr/>
        </p:nvSpPr>
        <p:spPr>
          <a:xfrm rot="5400000">
            <a:off x="7994225" y="2439022"/>
            <a:ext cx="1393500" cy="596700"/>
          </a:xfrm>
          <a:prstGeom prst="round2SameRect">
            <a:avLst>
              <a:gd name="adj1" fmla="val 37702"/>
              <a:gd name="adj2" fmla="val 0"/>
            </a:avLst>
          </a:prstGeom>
          <a:solidFill>
            <a:srgbClr val="E87FC6"/>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Extra</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69" name="Google Shape;369;p20"/>
          <p:cNvSpPr/>
          <p:nvPr/>
        </p:nvSpPr>
        <p:spPr>
          <a:xfrm rot="5400000">
            <a:off x="7994225" y="3825244"/>
            <a:ext cx="1393500" cy="596700"/>
          </a:xfrm>
          <a:prstGeom prst="round2SameRect">
            <a:avLst>
              <a:gd name="adj1" fmla="val 37702"/>
              <a:gd name="adj2" fmla="val 0"/>
            </a:avLst>
          </a:prstGeom>
          <a:solidFill>
            <a:srgbClr val="B8C0BE"/>
          </a:solidFill>
          <a:ln>
            <a:noFill/>
          </a:ln>
          <a:effectLst>
            <a:outerShdw blurRad="50800" dist="28575" dir="5880000" algn="l" rotWithShape="0">
              <a:srgbClr val="666666">
                <a:alpha val="34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Link</a:t>
            </a:r>
            <a:r>
              <a:rPr lang="en" sz="2400" b="0" i="0" u="none" strike="noStrike" cap="none">
                <a:solidFill>
                  <a:srgbClr val="FFFFFF"/>
                </a:solidFill>
                <a:latin typeface="Barlow Condensed Medium"/>
                <a:ea typeface="Barlow Condensed Medium"/>
                <a:cs typeface="Barlow Condensed Medium"/>
                <a:sym typeface="Barlow Condensed Medium"/>
              </a:rPr>
              <a:t>s</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70" name="Google Shape;370;p20"/>
          <p:cNvSpPr/>
          <p:nvPr/>
        </p:nvSpPr>
        <p:spPr>
          <a:xfrm>
            <a:off x="357025" y="92375"/>
            <a:ext cx="1607100" cy="607200"/>
          </a:xfrm>
          <a:prstGeom prst="round2SameRect">
            <a:avLst>
              <a:gd name="adj1" fmla="val 34868"/>
              <a:gd name="adj2" fmla="val 0"/>
            </a:avLst>
          </a:prstGeom>
          <a:solidFill>
            <a:srgbClr val="FF0000"/>
          </a:solidFill>
          <a:ln>
            <a:noFill/>
          </a:ln>
          <a:effectLst>
            <a:outerShdw blurRad="57150" dist="28575"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Monday</a:t>
            </a:r>
            <a:endParaRPr sz="1400" b="0" i="0" u="none" strike="noStrike" cap="none">
              <a:solidFill>
                <a:srgbClr val="FFFFFF"/>
              </a:solidFill>
              <a:latin typeface="Barlow Condensed Medium"/>
              <a:ea typeface="Barlow Condensed Medium"/>
              <a:cs typeface="Barlow Condensed Medium"/>
              <a:sym typeface="Barlow Condensed Medium"/>
            </a:endParaRPr>
          </a:p>
        </p:txBody>
      </p:sp>
      <p:sp>
        <p:nvSpPr>
          <p:cNvPr id="371" name="Google Shape;371;p20">
            <a:hlinkClick r:id="rId3" action="ppaction://hlinksldjump"/>
          </p:cNvPr>
          <p:cNvSpPr/>
          <p:nvPr/>
        </p:nvSpPr>
        <p:spPr>
          <a:xfrm>
            <a:off x="388900" y="117450"/>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0"/>
          <p:cNvSpPr/>
          <p:nvPr/>
        </p:nvSpPr>
        <p:spPr>
          <a:xfrm>
            <a:off x="6785525" y="95293"/>
            <a:ext cx="1607100" cy="607200"/>
          </a:xfrm>
          <a:prstGeom prst="round2SameRect">
            <a:avLst>
              <a:gd name="adj1" fmla="val 37702"/>
              <a:gd name="adj2" fmla="val 0"/>
            </a:avLst>
          </a:prstGeom>
          <a:solidFill>
            <a:srgbClr val="3C78D8"/>
          </a:solidFill>
          <a:ln>
            <a:noFill/>
          </a:ln>
          <a:effectLst>
            <a:outerShdw blurRad="57150"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Friday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grpSp>
        <p:nvGrpSpPr>
          <p:cNvPr id="373" name="Google Shape;373;p20"/>
          <p:cNvGrpSpPr/>
          <p:nvPr/>
        </p:nvGrpSpPr>
        <p:grpSpPr>
          <a:xfrm>
            <a:off x="120150" y="570875"/>
            <a:ext cx="8392025" cy="4443900"/>
            <a:chOff x="120150" y="570875"/>
            <a:chExt cx="8392025" cy="4443900"/>
          </a:xfrm>
        </p:grpSpPr>
        <p:grpSp>
          <p:nvGrpSpPr>
            <p:cNvPr id="374" name="Google Shape;374;p20"/>
            <p:cNvGrpSpPr/>
            <p:nvPr/>
          </p:nvGrpSpPr>
          <p:grpSpPr>
            <a:xfrm>
              <a:off x="120150" y="570875"/>
              <a:ext cx="8392025" cy="4443900"/>
              <a:chOff x="120150" y="570875"/>
              <a:chExt cx="8392025" cy="4443900"/>
            </a:xfrm>
          </p:grpSpPr>
          <p:grpSp>
            <p:nvGrpSpPr>
              <p:cNvPr id="375" name="Google Shape;375;p20"/>
              <p:cNvGrpSpPr/>
              <p:nvPr/>
            </p:nvGrpSpPr>
            <p:grpSpPr>
              <a:xfrm>
                <a:off x="120150" y="570875"/>
                <a:ext cx="8392025" cy="4443900"/>
                <a:chOff x="120150" y="570875"/>
                <a:chExt cx="8392025" cy="4443900"/>
              </a:xfrm>
            </p:grpSpPr>
            <p:grpSp>
              <p:nvGrpSpPr>
                <p:cNvPr id="376" name="Google Shape;376;p20"/>
                <p:cNvGrpSpPr/>
                <p:nvPr/>
              </p:nvGrpSpPr>
              <p:grpSpPr>
                <a:xfrm>
                  <a:off x="120150" y="570875"/>
                  <a:ext cx="8392025" cy="4443900"/>
                  <a:chOff x="120150" y="570875"/>
                  <a:chExt cx="8392025" cy="4443900"/>
                </a:xfrm>
              </p:grpSpPr>
              <p:sp>
                <p:nvSpPr>
                  <p:cNvPr id="377" name="Google Shape;377;p20"/>
                  <p:cNvSpPr/>
                  <p:nvPr/>
                </p:nvSpPr>
                <p:spPr>
                  <a:xfrm>
                    <a:off x="221675" y="570875"/>
                    <a:ext cx="8290500" cy="4443900"/>
                  </a:xfrm>
                  <a:prstGeom prst="rect">
                    <a:avLst/>
                  </a:prstGeom>
                  <a:solidFill>
                    <a:srgbClr val="B0DFD3"/>
                  </a:solidFill>
                  <a:ln>
                    <a:noFill/>
                  </a:ln>
                  <a:effectLst>
                    <a:outerShdw blurRad="71438" dist="66675" dir="7680000" algn="bl" rotWithShape="0">
                      <a:srgbClr val="666666">
                        <a:alpha val="2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0"/>
                  <p:cNvSpPr/>
                  <p:nvPr/>
                </p:nvSpPr>
                <p:spPr>
                  <a:xfrm>
                    <a:off x="263436" y="657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0"/>
                  <p:cNvSpPr/>
                  <p:nvPr/>
                </p:nvSpPr>
                <p:spPr>
                  <a:xfrm>
                    <a:off x="120150" y="707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0"/>
                  <p:cNvSpPr/>
                  <p:nvPr/>
                </p:nvSpPr>
                <p:spPr>
                  <a:xfrm>
                    <a:off x="263436" y="1114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0"/>
                  <p:cNvSpPr/>
                  <p:nvPr/>
                </p:nvSpPr>
                <p:spPr>
                  <a:xfrm>
                    <a:off x="120150" y="1164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0"/>
                  <p:cNvSpPr/>
                  <p:nvPr/>
                </p:nvSpPr>
                <p:spPr>
                  <a:xfrm>
                    <a:off x="263436" y="1571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0"/>
                  <p:cNvSpPr/>
                  <p:nvPr/>
                </p:nvSpPr>
                <p:spPr>
                  <a:xfrm>
                    <a:off x="120150" y="1621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0"/>
                  <p:cNvSpPr/>
                  <p:nvPr/>
                </p:nvSpPr>
                <p:spPr>
                  <a:xfrm>
                    <a:off x="263436" y="2029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0"/>
                  <p:cNvSpPr/>
                  <p:nvPr/>
                </p:nvSpPr>
                <p:spPr>
                  <a:xfrm>
                    <a:off x="120150" y="2078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0"/>
                  <p:cNvSpPr/>
                  <p:nvPr/>
                </p:nvSpPr>
                <p:spPr>
                  <a:xfrm>
                    <a:off x="263436" y="2486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0"/>
                  <p:cNvSpPr/>
                  <p:nvPr/>
                </p:nvSpPr>
                <p:spPr>
                  <a:xfrm>
                    <a:off x="120150" y="2535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0"/>
                  <p:cNvSpPr/>
                  <p:nvPr/>
                </p:nvSpPr>
                <p:spPr>
                  <a:xfrm>
                    <a:off x="263436" y="29435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0"/>
                  <p:cNvSpPr/>
                  <p:nvPr/>
                </p:nvSpPr>
                <p:spPr>
                  <a:xfrm>
                    <a:off x="120150" y="29930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0"/>
                  <p:cNvSpPr/>
                  <p:nvPr/>
                </p:nvSpPr>
                <p:spPr>
                  <a:xfrm>
                    <a:off x="263436" y="34007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0"/>
                  <p:cNvSpPr/>
                  <p:nvPr/>
                </p:nvSpPr>
                <p:spPr>
                  <a:xfrm>
                    <a:off x="120150" y="34502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0"/>
                  <p:cNvSpPr/>
                  <p:nvPr/>
                </p:nvSpPr>
                <p:spPr>
                  <a:xfrm>
                    <a:off x="263436" y="38579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0"/>
                  <p:cNvSpPr/>
                  <p:nvPr/>
                </p:nvSpPr>
                <p:spPr>
                  <a:xfrm>
                    <a:off x="120150" y="39074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0"/>
                  <p:cNvSpPr/>
                  <p:nvPr/>
                </p:nvSpPr>
                <p:spPr>
                  <a:xfrm>
                    <a:off x="263436" y="43151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0"/>
                  <p:cNvSpPr/>
                  <p:nvPr/>
                </p:nvSpPr>
                <p:spPr>
                  <a:xfrm>
                    <a:off x="120150" y="43646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0"/>
                  <p:cNvSpPr/>
                  <p:nvPr/>
                </p:nvSpPr>
                <p:spPr>
                  <a:xfrm>
                    <a:off x="263436" y="4772325"/>
                    <a:ext cx="147600" cy="147600"/>
                  </a:xfrm>
                  <a:prstGeom prst="ellipse">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0"/>
                  <p:cNvSpPr/>
                  <p:nvPr/>
                </p:nvSpPr>
                <p:spPr>
                  <a:xfrm>
                    <a:off x="120150" y="4821825"/>
                    <a:ext cx="216900" cy="48600"/>
                  </a:xfrm>
                  <a:prstGeom prst="rect">
                    <a:avLst/>
                  </a:prstGeom>
                  <a:solidFill>
                    <a:srgbClr val="F9F8D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8" name="Google Shape;398;p20"/>
                <p:cNvGrpSpPr/>
                <p:nvPr/>
              </p:nvGrpSpPr>
              <p:grpSpPr>
                <a:xfrm>
                  <a:off x="120150" y="657525"/>
                  <a:ext cx="290886" cy="4262400"/>
                  <a:chOff x="120150" y="657525"/>
                  <a:chExt cx="290886" cy="4262400"/>
                </a:xfrm>
              </p:grpSpPr>
              <p:sp>
                <p:nvSpPr>
                  <p:cNvPr id="399" name="Google Shape;399;p20"/>
                  <p:cNvSpPr/>
                  <p:nvPr/>
                </p:nvSpPr>
                <p:spPr>
                  <a:xfrm>
                    <a:off x="263436" y="657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0"/>
                  <p:cNvSpPr/>
                  <p:nvPr/>
                </p:nvSpPr>
                <p:spPr>
                  <a:xfrm>
                    <a:off x="120150" y="707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0"/>
                  <p:cNvSpPr/>
                  <p:nvPr/>
                </p:nvSpPr>
                <p:spPr>
                  <a:xfrm>
                    <a:off x="263436" y="1114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0"/>
                  <p:cNvSpPr/>
                  <p:nvPr/>
                </p:nvSpPr>
                <p:spPr>
                  <a:xfrm>
                    <a:off x="120150" y="1164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0"/>
                  <p:cNvSpPr/>
                  <p:nvPr/>
                </p:nvSpPr>
                <p:spPr>
                  <a:xfrm>
                    <a:off x="263436" y="1571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0"/>
                  <p:cNvSpPr/>
                  <p:nvPr/>
                </p:nvSpPr>
                <p:spPr>
                  <a:xfrm>
                    <a:off x="120150" y="1621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0"/>
                  <p:cNvSpPr/>
                  <p:nvPr/>
                </p:nvSpPr>
                <p:spPr>
                  <a:xfrm>
                    <a:off x="263436" y="2029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0"/>
                  <p:cNvSpPr/>
                  <p:nvPr/>
                </p:nvSpPr>
                <p:spPr>
                  <a:xfrm>
                    <a:off x="120150" y="2078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0"/>
                  <p:cNvSpPr/>
                  <p:nvPr/>
                </p:nvSpPr>
                <p:spPr>
                  <a:xfrm>
                    <a:off x="263436" y="2486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0"/>
                  <p:cNvSpPr/>
                  <p:nvPr/>
                </p:nvSpPr>
                <p:spPr>
                  <a:xfrm>
                    <a:off x="120150" y="2535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0"/>
                  <p:cNvSpPr/>
                  <p:nvPr/>
                </p:nvSpPr>
                <p:spPr>
                  <a:xfrm>
                    <a:off x="263436" y="29435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0"/>
                  <p:cNvSpPr/>
                  <p:nvPr/>
                </p:nvSpPr>
                <p:spPr>
                  <a:xfrm>
                    <a:off x="120150" y="29930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0"/>
                  <p:cNvSpPr/>
                  <p:nvPr/>
                </p:nvSpPr>
                <p:spPr>
                  <a:xfrm>
                    <a:off x="263436" y="34007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0"/>
                  <p:cNvSpPr/>
                  <p:nvPr/>
                </p:nvSpPr>
                <p:spPr>
                  <a:xfrm>
                    <a:off x="120150" y="34502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0"/>
                  <p:cNvSpPr/>
                  <p:nvPr/>
                </p:nvSpPr>
                <p:spPr>
                  <a:xfrm>
                    <a:off x="263436" y="38579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0"/>
                  <p:cNvSpPr/>
                  <p:nvPr/>
                </p:nvSpPr>
                <p:spPr>
                  <a:xfrm>
                    <a:off x="120150" y="39074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0"/>
                  <p:cNvSpPr/>
                  <p:nvPr/>
                </p:nvSpPr>
                <p:spPr>
                  <a:xfrm>
                    <a:off x="263436" y="43151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0"/>
                  <p:cNvSpPr/>
                  <p:nvPr/>
                </p:nvSpPr>
                <p:spPr>
                  <a:xfrm>
                    <a:off x="263436" y="4772325"/>
                    <a:ext cx="147600" cy="147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0"/>
                  <p:cNvSpPr/>
                  <p:nvPr/>
                </p:nvSpPr>
                <p:spPr>
                  <a:xfrm>
                    <a:off x="120150" y="48218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18" name="Google Shape;418;p20"/>
              <p:cNvGrpSpPr/>
              <p:nvPr/>
            </p:nvGrpSpPr>
            <p:grpSpPr>
              <a:xfrm>
                <a:off x="3889250" y="1207175"/>
                <a:ext cx="261300" cy="3484800"/>
                <a:chOff x="3889250" y="1207175"/>
                <a:chExt cx="261300" cy="3484800"/>
              </a:xfrm>
            </p:grpSpPr>
            <p:sp>
              <p:nvSpPr>
                <p:cNvPr id="419" name="Google Shape;419;p20"/>
                <p:cNvSpPr/>
                <p:nvPr/>
              </p:nvSpPr>
              <p:spPr>
                <a:xfrm>
                  <a:off x="3889250" y="12071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0"/>
                <p:cNvSpPr/>
                <p:nvPr/>
              </p:nvSpPr>
              <p:spPr>
                <a:xfrm>
                  <a:off x="3889250" y="17405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0"/>
                <p:cNvSpPr/>
                <p:nvPr/>
              </p:nvSpPr>
              <p:spPr>
                <a:xfrm>
                  <a:off x="3889250" y="22739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0"/>
                <p:cNvSpPr/>
                <p:nvPr/>
              </p:nvSpPr>
              <p:spPr>
                <a:xfrm>
                  <a:off x="3889250" y="28073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0"/>
                <p:cNvSpPr/>
                <p:nvPr/>
              </p:nvSpPr>
              <p:spPr>
                <a:xfrm>
                  <a:off x="3889250" y="33407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0"/>
                <p:cNvSpPr/>
                <p:nvPr/>
              </p:nvSpPr>
              <p:spPr>
                <a:xfrm>
                  <a:off x="3889250" y="38741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0"/>
                <p:cNvSpPr/>
                <p:nvPr/>
              </p:nvSpPr>
              <p:spPr>
                <a:xfrm>
                  <a:off x="3889250" y="4407575"/>
                  <a:ext cx="261300" cy="284400"/>
                </a:xfrm>
                <a:prstGeom prst="rect">
                  <a:avLst/>
                </a:prstGeom>
                <a:solidFill>
                  <a:srgbClr val="7CCDB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26" name="Google Shape;426;p20"/>
            <p:cNvSpPr/>
            <p:nvPr/>
          </p:nvSpPr>
          <p:spPr>
            <a:xfrm>
              <a:off x="120150" y="4364625"/>
              <a:ext cx="216900" cy="48600"/>
            </a:xfrm>
            <a:prstGeom prst="rect">
              <a:avLst/>
            </a:prstGeom>
            <a:gradFill>
              <a:gsLst>
                <a:gs pos="0">
                  <a:srgbClr val="F2F2F2"/>
                </a:gs>
                <a:gs pos="100000">
                  <a:srgbClr val="A6A6A6"/>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aphicFrame>
        <p:nvGraphicFramePr>
          <p:cNvPr id="427" name="Google Shape;427;p20"/>
          <p:cNvGraphicFramePr/>
          <p:nvPr/>
        </p:nvGraphicFramePr>
        <p:xfrm>
          <a:off x="4244325" y="1037000"/>
          <a:ext cx="4097650" cy="3715250"/>
        </p:xfrm>
        <a:graphic>
          <a:graphicData uri="http://schemas.openxmlformats.org/drawingml/2006/table">
            <a:tbl>
              <a:tblPr firstRow="1" bandRow="1">
                <a:noFill/>
                <a:tableStyleId>{57A7EFFB-30A5-4E40-8FC8-62C9348D894B}</a:tableStyleId>
              </a:tblPr>
              <a:tblGrid>
                <a:gridCol w="4097650"/>
              </a:tblGrid>
              <a:tr h="530750">
                <a:tc>
                  <a:txBody>
                    <a:bodyPr/>
                    <a:lstStyle/>
                    <a:p>
                      <a:pPr marL="0" marR="0" lvl="0" indent="0" algn="l" rtl="0">
                        <a:lnSpc>
                          <a:spcPct val="100000"/>
                        </a:lnSpc>
                        <a:spcBef>
                          <a:spcPts val="0"/>
                        </a:spcBef>
                        <a:spcAft>
                          <a:spcPts val="0"/>
                        </a:spcAft>
                        <a:buClr>
                          <a:srgbClr val="000000"/>
                        </a:buClr>
                        <a:buSzPts val="2000"/>
                        <a:buFont typeface="Arial"/>
                        <a:buNone/>
                      </a:pPr>
                      <a:r>
                        <a:rPr lang="en" sz="1200">
                          <a:solidFill>
                            <a:srgbClr val="000000"/>
                          </a:solidFill>
                          <a:latin typeface="ABeeZee"/>
                          <a:ea typeface="ABeeZee"/>
                          <a:cs typeface="ABeeZee"/>
                          <a:sym typeface="ABeeZee"/>
                        </a:rPr>
                        <a:t>Watch the video explaining formulas</a:t>
                      </a:r>
                      <a:endParaRPr sz="1200" u="none" strike="noStrike" cap="none">
                        <a:solidFill>
                          <a:srgbClr val="000000"/>
                        </a:solidFill>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Click on Math Makes Sense Text</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r>
                        <a:rPr lang="en" sz="1200" b="1">
                          <a:latin typeface="ABeeZee"/>
                          <a:ea typeface="ABeeZee"/>
                          <a:cs typeface="ABeeZee"/>
                          <a:sym typeface="ABeeZee"/>
                        </a:rPr>
                        <a:t>Go to page 230 and do questions 6 and 7 on the next page.</a:t>
                      </a: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r h="530750">
                <a:tc>
                  <a:txBody>
                    <a:bodyPr/>
                    <a:lstStyle/>
                    <a:p>
                      <a:pPr marL="0" marR="0" lvl="0" indent="0" algn="l" rtl="0">
                        <a:lnSpc>
                          <a:spcPct val="100000"/>
                        </a:lnSpc>
                        <a:spcBef>
                          <a:spcPts val="0"/>
                        </a:spcBef>
                        <a:spcAft>
                          <a:spcPts val="0"/>
                        </a:spcAft>
                        <a:buClr>
                          <a:srgbClr val="000000"/>
                        </a:buClr>
                        <a:buSzPts val="1800"/>
                        <a:buFont typeface="Arial"/>
                        <a:buNone/>
                      </a:pPr>
                      <a:endParaRPr sz="1200" b="1" u="none" strike="noStrike" cap="none">
                        <a:latin typeface="ABeeZee"/>
                        <a:ea typeface="ABeeZee"/>
                        <a:cs typeface="ABeeZee"/>
                        <a:sym typeface="ABeeZee"/>
                      </a:endParaRPr>
                    </a:p>
                  </a:txBody>
                  <a:tcPr marL="91450" marR="91450" marT="45725" marB="45725"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3F3F3F"/>
                      </a:solidFill>
                      <a:prstDash val="solid"/>
                      <a:round/>
                      <a:headEnd type="none" w="sm" len="sm"/>
                      <a:tailEnd type="none" w="sm" len="sm"/>
                    </a:lnT>
                    <a:lnB w="12700" cap="flat" cmpd="sng">
                      <a:solidFill>
                        <a:srgbClr val="3F3F3F"/>
                      </a:solidFill>
                      <a:prstDash val="solid"/>
                      <a:round/>
                      <a:headEnd type="none" w="sm" len="sm"/>
                      <a:tailEnd type="none" w="sm" len="sm"/>
                    </a:lnB>
                    <a:solidFill>
                      <a:srgbClr val="B0DFD3"/>
                    </a:solidFill>
                  </a:tcPr>
                </a:tc>
              </a:tr>
            </a:tbl>
          </a:graphicData>
        </a:graphic>
      </p:graphicFrame>
      <p:sp>
        <p:nvSpPr>
          <p:cNvPr id="428" name="Google Shape;428;p20"/>
          <p:cNvSpPr txBox="1"/>
          <p:nvPr/>
        </p:nvSpPr>
        <p:spPr>
          <a:xfrm>
            <a:off x="3753775" y="597363"/>
            <a:ext cx="2530500" cy="57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800">
                <a:solidFill>
                  <a:schemeClr val="dk1"/>
                </a:solidFill>
                <a:latin typeface="Barlow Condensed"/>
                <a:ea typeface="Barlow Condensed"/>
                <a:cs typeface="Barlow Condensed"/>
                <a:sym typeface="Barlow Condensed"/>
              </a:rPr>
              <a:t>To Do List</a:t>
            </a:r>
            <a:endParaRPr/>
          </a:p>
        </p:txBody>
      </p:sp>
      <p:sp>
        <p:nvSpPr>
          <p:cNvPr id="429" name="Google Shape;429;p20">
            <a:hlinkClick r:id="rId4" action="ppaction://hlinksldjump"/>
          </p:cNvPr>
          <p:cNvSpPr/>
          <p:nvPr/>
        </p:nvSpPr>
        <p:spPr>
          <a:xfrm>
            <a:off x="684417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0">
            <a:hlinkClick r:id="rId5" action="ppaction://hlinksldjump"/>
          </p:cNvPr>
          <p:cNvSpPr/>
          <p:nvPr/>
        </p:nvSpPr>
        <p:spPr>
          <a:xfrm>
            <a:off x="2022800"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0">
            <a:hlinkClick r:id="rId6" action="ppaction://hlinksldjump"/>
          </p:cNvPr>
          <p:cNvSpPr/>
          <p:nvPr/>
        </p:nvSpPr>
        <p:spPr>
          <a:xfrm rot="5400000">
            <a:off x="8093975" y="117640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0">
            <a:hlinkClick r:id="rId7" action="ppaction://hlinksldjump"/>
          </p:cNvPr>
          <p:cNvSpPr/>
          <p:nvPr/>
        </p:nvSpPr>
        <p:spPr>
          <a:xfrm rot="5400000">
            <a:off x="8093975" y="2510725"/>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0">
            <a:hlinkClick r:id="rId8" action="ppaction://hlinksldjump"/>
          </p:cNvPr>
          <p:cNvSpPr/>
          <p:nvPr/>
        </p:nvSpPr>
        <p:spPr>
          <a:xfrm rot="5400000">
            <a:off x="8117825" y="3896950"/>
            <a:ext cx="12897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0">
            <a:hlinkClick r:id="rId9" action="ppaction://hlinksldjump"/>
          </p:cNvPr>
          <p:cNvSpPr/>
          <p:nvPr/>
        </p:nvSpPr>
        <p:spPr>
          <a:xfrm>
            <a:off x="3629925" y="1072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0"/>
          <p:cNvSpPr txBox="1">
            <a:spLocks noGrp="1"/>
          </p:cNvSpPr>
          <p:nvPr>
            <p:ph type="title"/>
          </p:nvPr>
        </p:nvSpPr>
        <p:spPr>
          <a:xfrm>
            <a:off x="544375" y="610001"/>
            <a:ext cx="207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B8C0BE"/>
                </a:solidFill>
                <a:latin typeface="Barlow Condensed"/>
                <a:ea typeface="Barlow Condensed"/>
                <a:cs typeface="Barlow Condensed"/>
                <a:sym typeface="Barlow Condensed"/>
              </a:rPr>
              <a:t>Thursday</a:t>
            </a:r>
            <a:endParaRPr>
              <a:solidFill>
                <a:srgbClr val="B8C0BE"/>
              </a:solidFill>
              <a:latin typeface="Barlow Condensed"/>
              <a:ea typeface="Barlow Condensed"/>
              <a:cs typeface="Barlow Condensed"/>
              <a:sym typeface="Barlow Condensed"/>
            </a:endParaRPr>
          </a:p>
        </p:txBody>
      </p:sp>
      <p:sp>
        <p:nvSpPr>
          <p:cNvPr id="436" name="Google Shape;436;p20"/>
          <p:cNvSpPr/>
          <p:nvPr/>
        </p:nvSpPr>
        <p:spPr>
          <a:xfrm>
            <a:off x="633675" y="743575"/>
            <a:ext cx="1226727" cy="333374"/>
          </a:xfrm>
          <a:prstGeom prst="rect">
            <a:avLst/>
          </a:prstGeom>
        </p:spPr>
        <p:txBody>
          <a:bodyPr>
            <a:prstTxWarp prst="textPlain">
              <a:avLst/>
            </a:prstTxWarp>
          </a:bodyPr>
          <a:lstStyle/>
          <a:p>
            <a:pPr lvl="0" algn="ctr"/>
            <a:r>
              <a:rPr b="1" i="0">
                <a:ln w="9525" cap="flat" cmpd="sng">
                  <a:solidFill>
                    <a:srgbClr val="38761D"/>
                  </a:solidFill>
                  <a:prstDash val="solid"/>
                  <a:round/>
                  <a:headEnd type="none" w="sm" len="sm"/>
                  <a:tailEnd type="none" w="sm" len="sm"/>
                </a:ln>
                <a:solidFill>
                  <a:srgbClr val="25A582"/>
                </a:solidFill>
                <a:latin typeface="Barlow Condensed"/>
              </a:rPr>
              <a:t>Thursday</a:t>
            </a:r>
          </a:p>
        </p:txBody>
      </p:sp>
      <p:sp>
        <p:nvSpPr>
          <p:cNvPr id="437" name="Google Shape;437;p20"/>
          <p:cNvSpPr/>
          <p:nvPr/>
        </p:nvSpPr>
        <p:spPr>
          <a:xfrm>
            <a:off x="5178400" y="92375"/>
            <a:ext cx="1607100" cy="607200"/>
          </a:xfrm>
          <a:prstGeom prst="round2SameRect">
            <a:avLst>
              <a:gd name="adj1" fmla="val 37702"/>
              <a:gd name="adj2" fmla="val 0"/>
            </a:avLst>
          </a:prstGeom>
          <a:solidFill>
            <a:srgbClr val="25A582"/>
          </a:solidFill>
          <a:ln>
            <a:noFill/>
          </a:ln>
          <a:effectLst>
            <a:outerShdw blurRad="71438" dist="38100" dir="10800000" algn="l" rotWithShape="0">
              <a:srgbClr val="666666">
                <a:alpha val="40000"/>
              </a:srgbClr>
            </a:outerShdw>
          </a:effectLst>
        </p:spPr>
        <p:txBody>
          <a:bodyPr spcFirstLastPara="1" wrap="square" lIns="91425" tIns="0" rIns="91425" bIns="45700"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400">
                <a:solidFill>
                  <a:srgbClr val="FFFFFF"/>
                </a:solidFill>
                <a:latin typeface="Barlow Condensed Medium"/>
                <a:ea typeface="Barlow Condensed Medium"/>
                <a:cs typeface="Barlow Condensed Medium"/>
                <a:sym typeface="Barlow Condensed Medium"/>
              </a:rPr>
              <a:t>Thursday</a:t>
            </a:r>
            <a:endParaRPr sz="2400" b="0" i="0" u="none" strike="noStrike" cap="none">
              <a:solidFill>
                <a:srgbClr val="FFFFFF"/>
              </a:solidFill>
              <a:latin typeface="Barlow Condensed Medium"/>
              <a:ea typeface="Barlow Condensed Medium"/>
              <a:cs typeface="Barlow Condensed Medium"/>
              <a:sym typeface="Barlow Condensed Medium"/>
            </a:endParaRPr>
          </a:p>
        </p:txBody>
      </p:sp>
      <p:sp>
        <p:nvSpPr>
          <p:cNvPr id="438" name="Google Shape;438;p20">
            <a:hlinkClick r:id="rId10" action="ppaction://hlinksldjump"/>
          </p:cNvPr>
          <p:cNvSpPr/>
          <p:nvPr/>
        </p:nvSpPr>
        <p:spPr>
          <a:xfrm>
            <a:off x="5207725" y="104975"/>
            <a:ext cx="1489800" cy="4533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39" name="Google Shape;439;p20" descr="Math Makes Sense 6 WNCP: Morrow: 9780321498441: Books - Amazon.ca">
            <a:hlinkClick r:id="rId11"/>
          </p:cNvPr>
          <p:cNvPicPr preferRelativeResize="0"/>
          <p:nvPr/>
        </p:nvPicPr>
        <p:blipFill>
          <a:blip r:embed="rId12">
            <a:alphaModFix/>
          </a:blip>
          <a:stretch>
            <a:fillRect/>
          </a:stretch>
        </p:blipFill>
        <p:spPr>
          <a:xfrm>
            <a:off x="1151805" y="1120949"/>
            <a:ext cx="1404245" cy="1848450"/>
          </a:xfrm>
          <a:prstGeom prst="rect">
            <a:avLst/>
          </a:prstGeom>
          <a:noFill/>
          <a:ln>
            <a:noFill/>
          </a:ln>
        </p:spPr>
      </p:pic>
      <p:pic>
        <p:nvPicPr>
          <p:cNvPr id="440" name="Google Shape;440;p20" title="Untitled: May 6, 2020 3:55 PM.webm">
            <a:hlinkClick r:id="rId13"/>
          </p:cNvPr>
          <p:cNvPicPr preferRelativeResize="0"/>
          <p:nvPr/>
        </p:nvPicPr>
        <p:blipFill>
          <a:blip r:embed="rId14">
            <a:alphaModFix/>
          </a:blip>
          <a:stretch>
            <a:fillRect/>
          </a:stretch>
        </p:blipFill>
        <p:spPr>
          <a:xfrm>
            <a:off x="1151806" y="3013400"/>
            <a:ext cx="2464594" cy="18484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21"/>
          <p:cNvSpPr txBox="1">
            <a:spLocks noGrp="1"/>
          </p:cNvSpPr>
          <p:nvPr>
            <p:ph type="title"/>
          </p:nvPr>
        </p:nvSpPr>
        <p:spPr>
          <a:xfrm>
            <a:off x="4311600" y="445025"/>
            <a:ext cx="4520700" cy="5727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Page 230, Questions 6 &amp; 7</a:t>
            </a:r>
            <a:endParaRPr/>
          </a:p>
        </p:txBody>
      </p:sp>
      <p:sp>
        <p:nvSpPr>
          <p:cNvPr id="446" name="Google Shape;446;p21"/>
          <p:cNvSpPr txBox="1">
            <a:spLocks noGrp="1"/>
          </p:cNvSpPr>
          <p:nvPr>
            <p:ph type="body" idx="1"/>
          </p:nvPr>
        </p:nvSpPr>
        <p:spPr>
          <a:xfrm>
            <a:off x="311700" y="1152475"/>
            <a:ext cx="3999900" cy="3416400"/>
          </a:xfrm>
          <a:prstGeom prst="rect">
            <a:avLst/>
          </a:prstGeom>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6a)</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r>
              <a:rPr lang="en"/>
              <a:t>6b)</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6c)</a:t>
            </a:r>
            <a:endParaRPr/>
          </a:p>
        </p:txBody>
      </p:sp>
      <p:sp>
        <p:nvSpPr>
          <p:cNvPr id="447" name="Google Shape;447;p21"/>
          <p:cNvSpPr txBox="1">
            <a:spLocks noGrp="1"/>
          </p:cNvSpPr>
          <p:nvPr>
            <p:ph type="body" idx="2"/>
          </p:nvPr>
        </p:nvSpPr>
        <p:spPr>
          <a:xfrm>
            <a:off x="4832400" y="1152475"/>
            <a:ext cx="3999900" cy="3416400"/>
          </a:xfrm>
          <a:prstGeom prst="rect">
            <a:avLst/>
          </a:prstGeom>
          <a:ln w="2857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7a)</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7b)</a:t>
            </a:r>
            <a:endParaRPr/>
          </a:p>
        </p:txBody>
      </p:sp>
      <p:sp>
        <p:nvSpPr>
          <p:cNvPr id="448" name="Google Shape;448;p21"/>
          <p:cNvSpPr/>
          <p:nvPr/>
        </p:nvSpPr>
        <p:spPr>
          <a:xfrm>
            <a:off x="311700" y="377689"/>
            <a:ext cx="1705879" cy="707376"/>
          </a:xfrm>
          <a:prstGeom prst="rect">
            <a:avLst/>
          </a:prstGeom>
        </p:spPr>
        <p:txBody>
          <a:bodyPr>
            <a:prstTxWarp prst="textPlain">
              <a:avLst/>
            </a:prstTxWarp>
          </a:bodyPr>
          <a:lstStyle/>
          <a:p>
            <a:pPr lvl="0" algn="ctr"/>
            <a:r>
              <a:rPr b="1" i="0">
                <a:ln w="9525" cap="flat" cmpd="sng">
                  <a:solidFill>
                    <a:srgbClr val="38761D"/>
                  </a:solidFill>
                  <a:prstDash val="solid"/>
                  <a:round/>
                  <a:headEnd type="none" w="sm" len="sm"/>
                  <a:tailEnd type="none" w="sm" len="sm"/>
                </a:ln>
                <a:solidFill>
                  <a:srgbClr val="25A582"/>
                </a:solidFill>
                <a:latin typeface="Barlow Condensed"/>
              </a:rPr>
              <a:t>Thursday</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70E0D6"/>
      </a:accent1>
      <a:accent2>
        <a:srgbClr val="F6F10D"/>
      </a:accent2>
      <a:accent3>
        <a:srgbClr val="339C93"/>
      </a:accent3>
      <a:accent4>
        <a:srgbClr val="FCD9AC"/>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Macintosh PowerPoint</Application>
  <PresentationFormat>On-screen Show (16:9)</PresentationFormat>
  <Paragraphs>231</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Roboto</vt:lpstr>
      <vt:lpstr>Barlow Condensed Medium</vt:lpstr>
      <vt:lpstr>Barlow Condensed</vt:lpstr>
      <vt:lpstr>ABeeZee</vt:lpstr>
      <vt:lpstr>Love Ya Like A Sister</vt:lpstr>
      <vt:lpstr>Simple Light</vt:lpstr>
      <vt:lpstr>PowerPoint Presentation</vt:lpstr>
      <vt:lpstr>Monday       </vt:lpstr>
      <vt:lpstr>PowerPoint Presentation</vt:lpstr>
      <vt:lpstr>Tuesday       </vt:lpstr>
      <vt:lpstr>PowerPoint Presentation</vt:lpstr>
      <vt:lpstr>Wednesday</vt:lpstr>
      <vt:lpstr>Page 229 questions 1, 3, 5</vt:lpstr>
      <vt:lpstr>Thursday</vt:lpstr>
      <vt:lpstr>Page 230, Questions 6 &amp; 7</vt:lpstr>
      <vt:lpstr>Friday</vt:lpstr>
      <vt:lpstr>Backyard Perimeter Question</vt:lpstr>
      <vt:lpstr>PowerPoint Presentation</vt:lpstr>
      <vt:lpstr>Extras</vt:lpstr>
      <vt:lpstr>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Christopher Dawson</cp:lastModifiedBy>
  <cp:revision>1</cp:revision>
  <dcterms:modified xsi:type="dcterms:W3CDTF">2020-05-10T20:17:20Z</dcterms:modified>
</cp:coreProperties>
</file>